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4" r:id="rId7"/>
    <p:sldId id="265" r:id="rId8"/>
    <p:sldId id="266" r:id="rId9"/>
    <p:sldId id="268" r:id="rId10"/>
    <p:sldId id="269" r:id="rId11"/>
    <p:sldId id="270" r:id="rId12"/>
    <p:sldId id="267" r:id="rId13"/>
    <p:sldId id="271" r:id="rId14"/>
    <p:sldId id="272" r:id="rId15"/>
    <p:sldId id="259" r:id="rId16"/>
    <p:sldId id="273" r:id="rId17"/>
    <p:sldId id="263" r:id="rId18"/>
    <p:sldId id="274" r:id="rId19"/>
    <p:sldId id="275" r:id="rId20"/>
    <p:sldId id="276" r:id="rId21"/>
    <p:sldId id="277" r:id="rId22"/>
    <p:sldId id="278" r:id="rId23"/>
    <p:sldId id="281" r:id="rId24"/>
    <p:sldId id="279" r:id="rId25"/>
    <p:sldId id="280" r:id="rId26"/>
    <p:sldId id="287" r:id="rId27"/>
    <p:sldId id="286" r:id="rId28"/>
    <p:sldId id="282" r:id="rId29"/>
    <p:sldId id="288" r:id="rId30"/>
    <p:sldId id="290" r:id="rId31"/>
    <p:sldId id="289" r:id="rId32"/>
    <p:sldId id="283" r:id="rId33"/>
    <p:sldId id="296" r:id="rId34"/>
    <p:sldId id="297" r:id="rId35"/>
    <p:sldId id="284" r:id="rId36"/>
    <p:sldId id="292" r:id="rId37"/>
    <p:sldId id="293" r:id="rId38"/>
    <p:sldId id="294" r:id="rId39"/>
    <p:sldId id="295" r:id="rId40"/>
    <p:sldId id="291" r:id="rId41"/>
    <p:sldId id="300" r:id="rId42"/>
    <p:sldId id="298" r:id="rId43"/>
    <p:sldId id="301" r:id="rId44"/>
    <p:sldId id="285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402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9F2C-2545-4AE2-8C8C-1380225067C3}" type="datetimeFigureOut">
              <a:rPr lang="en-US" smtClean="0"/>
              <a:t>1/11/2015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5D78-3B73-4550-930A-38678A252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804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9F2C-2545-4AE2-8C8C-1380225067C3}" type="datetimeFigureOut">
              <a:rPr lang="en-US" smtClean="0"/>
              <a:t>1/11/2015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5D78-3B73-4550-930A-38678A252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37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9F2C-2545-4AE2-8C8C-1380225067C3}" type="datetimeFigureOut">
              <a:rPr lang="en-US" smtClean="0"/>
              <a:t>1/11/2015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5D78-3B73-4550-930A-38678A252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15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9F2C-2545-4AE2-8C8C-1380225067C3}" type="datetimeFigureOut">
              <a:rPr lang="en-US" smtClean="0"/>
              <a:t>1/11/2015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5D78-3B73-4550-930A-38678A252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17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9F2C-2545-4AE2-8C8C-1380225067C3}" type="datetimeFigureOut">
              <a:rPr lang="en-US" smtClean="0"/>
              <a:t>1/11/2015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5D78-3B73-4550-930A-38678A252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87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9F2C-2545-4AE2-8C8C-1380225067C3}" type="datetimeFigureOut">
              <a:rPr lang="en-US" smtClean="0"/>
              <a:t>1/11/2015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5D78-3B73-4550-930A-38678A252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09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9F2C-2545-4AE2-8C8C-1380225067C3}" type="datetimeFigureOut">
              <a:rPr lang="en-US" smtClean="0"/>
              <a:t>1/11/2015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5D78-3B73-4550-930A-38678A252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5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9F2C-2545-4AE2-8C8C-1380225067C3}" type="datetimeFigureOut">
              <a:rPr lang="en-US" smtClean="0"/>
              <a:t>1/11/2015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5D78-3B73-4550-930A-38678A252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7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9F2C-2545-4AE2-8C8C-1380225067C3}" type="datetimeFigureOut">
              <a:rPr lang="en-US" smtClean="0"/>
              <a:t>1/11/2015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5D78-3B73-4550-930A-38678A252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61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9F2C-2545-4AE2-8C8C-1380225067C3}" type="datetimeFigureOut">
              <a:rPr lang="en-US" smtClean="0"/>
              <a:t>1/11/2015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5D78-3B73-4550-930A-38678A252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8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9F2C-2545-4AE2-8C8C-1380225067C3}" type="datetimeFigureOut">
              <a:rPr lang="en-US" smtClean="0"/>
              <a:t>1/11/2015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5D78-3B73-4550-930A-38678A252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3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09F2C-2545-4AE2-8C8C-1380225067C3}" type="datetimeFigureOut">
              <a:rPr lang="en-US" smtClean="0"/>
              <a:t>1/11/2015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85D78-3B73-4550-930A-38678A252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51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6.png"/><Relationship Id="rId7" Type="http://schemas.openxmlformats.org/officeDocument/2006/relationships/image" Target="../media/image1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/>
          <p:cNvSpPr/>
          <p:nvPr/>
        </p:nvSpPr>
        <p:spPr>
          <a:xfrm>
            <a:off x="6444208" y="5085184"/>
            <a:ext cx="3024336" cy="151216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3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9" y="1268760"/>
            <a:ext cx="2606675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7020273" y="1556791"/>
            <a:ext cx="1008112" cy="68823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JAX-WS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411760" y="1700808"/>
            <a:ext cx="4608513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36912"/>
            <a:ext cx="7428631" cy="2136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H="1">
            <a:off x="1763688" y="1853208"/>
            <a:ext cx="216024" cy="783704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endCxn id="3" idx="1"/>
          </p:cNvCxnSpPr>
          <p:nvPr/>
        </p:nvCxnSpPr>
        <p:spPr>
          <a:xfrm rot="16200000" flipV="1">
            <a:off x="6472251" y="2448929"/>
            <a:ext cx="1600100" cy="504055"/>
          </a:xfrm>
          <a:prstGeom prst="bentConnector4">
            <a:avLst>
              <a:gd name="adj1" fmla="val 23404"/>
              <a:gd name="adj2" fmla="val 14535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6804248" y="5389140"/>
            <a:ext cx="2448272" cy="9042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www.webservicex.net</a:t>
            </a:r>
          </a:p>
          <a:p>
            <a:pPr algn="ctr"/>
            <a:r>
              <a:rPr lang="nl-NL" sz="1100" dirty="0" smtClean="0"/>
              <a:t>/</a:t>
            </a:r>
            <a:r>
              <a:rPr lang="en-US" sz="1100" dirty="0" err="1"/>
              <a:t>LengthDistanceUnitConvertorService</a:t>
            </a:r>
            <a:endParaRPr lang="en-US" sz="1100" dirty="0"/>
          </a:p>
        </p:txBody>
      </p:sp>
      <p:cxnSp>
        <p:nvCxnSpPr>
          <p:cNvPr id="20" name="Elbow Connector 19"/>
          <p:cNvCxnSpPr>
            <a:endCxn id="19" idx="0"/>
          </p:cNvCxnSpPr>
          <p:nvPr/>
        </p:nvCxnSpPr>
        <p:spPr>
          <a:xfrm rot="16200000" flipH="1">
            <a:off x="7012310" y="4373066"/>
            <a:ext cx="1528092" cy="50405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60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10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r="38408" b="21429"/>
          <a:stretch/>
        </p:blipFill>
        <p:spPr>
          <a:xfrm>
            <a:off x="107504" y="260648"/>
            <a:ext cx="1944216" cy="1296144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5508104" y="1124744"/>
            <a:ext cx="3573770" cy="1176144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683568" y="2204864"/>
            <a:ext cx="7162869" cy="365001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539552" y="5301208"/>
            <a:ext cx="2579360" cy="146113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054" y="5780954"/>
            <a:ext cx="974725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7"/>
          <p:cNvSpPr/>
          <p:nvPr/>
        </p:nvSpPr>
        <p:spPr>
          <a:xfrm>
            <a:off x="4615590" y="5432079"/>
            <a:ext cx="730269" cy="798138"/>
          </a:xfrm>
          <a:custGeom>
            <a:avLst/>
            <a:gdLst>
              <a:gd name="connsiteX0" fmla="*/ 0 w 730269"/>
              <a:gd name="connsiteY0" fmla="*/ 110075 h 798138"/>
              <a:gd name="connsiteX1" fmla="*/ 624689 w 730269"/>
              <a:gd name="connsiteY1" fmla="*/ 55754 h 798138"/>
              <a:gd name="connsiteX2" fmla="*/ 724278 w 730269"/>
              <a:gd name="connsiteY2" fmla="*/ 798138 h 79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69" h="798138">
                <a:moveTo>
                  <a:pt x="0" y="110075"/>
                </a:moveTo>
                <a:cubicBezTo>
                  <a:pt x="251988" y="25576"/>
                  <a:pt x="503976" y="-58923"/>
                  <a:pt x="624689" y="55754"/>
                </a:cubicBezTo>
                <a:cubicBezTo>
                  <a:pt x="745402" y="170431"/>
                  <a:pt x="734840" y="484284"/>
                  <a:pt x="724278" y="79813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470596" y="1484784"/>
            <a:ext cx="1677468" cy="56613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Domain Value Map </a:t>
            </a:r>
            <a:r>
              <a:rPr lang="en-US" sz="1400" dirty="0" err="1" smtClean="0"/>
              <a:t>Airlines.dvm</a:t>
            </a:r>
            <a:endParaRPr lang="en-US" sz="14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572000" y="1504636"/>
            <a:ext cx="1152128" cy="11322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" idx="2"/>
          </p:cNvCxnSpPr>
          <p:nvPr/>
        </p:nvCxnSpPr>
        <p:spPr>
          <a:xfrm>
            <a:off x="4309330" y="2050922"/>
            <a:ext cx="1342790" cy="1978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2817481"/>
            <a:ext cx="702568" cy="58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/>
          <p:cNvCxnSpPr>
            <a:endCxn id="20" idx="1"/>
          </p:cNvCxnSpPr>
          <p:nvPr/>
        </p:nvCxnSpPr>
        <p:spPr>
          <a:xfrm>
            <a:off x="7668344" y="3109092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890" y="3713944"/>
            <a:ext cx="5043906" cy="93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>
            <a:endCxn id="23" idx="1"/>
          </p:cNvCxnSpPr>
          <p:nvPr/>
        </p:nvCxnSpPr>
        <p:spPr>
          <a:xfrm>
            <a:off x="7668344" y="4029871"/>
            <a:ext cx="567546" cy="1536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984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11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r="55154"/>
          <a:stretch/>
        </p:blipFill>
        <p:spPr>
          <a:xfrm>
            <a:off x="1115616" y="2409626"/>
            <a:ext cx="2678587" cy="281178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4355976" y="1268760"/>
            <a:ext cx="4642589" cy="2281733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3995936" y="4653136"/>
            <a:ext cx="4066525" cy="178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25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12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85595" y="1988840"/>
            <a:ext cx="5972810" cy="116459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1167897" y="2908377"/>
            <a:ext cx="7059187" cy="538731"/>
          </a:xfrm>
          <a:custGeom>
            <a:avLst/>
            <a:gdLst>
              <a:gd name="connsiteX0" fmla="*/ 5930020 w 7059187"/>
              <a:gd name="connsiteY0" fmla="*/ 27160 h 538731"/>
              <a:gd name="connsiteX1" fmla="*/ 6799153 w 7059187"/>
              <a:gd name="connsiteY1" fmla="*/ 54320 h 538731"/>
              <a:gd name="connsiteX2" fmla="*/ 6400800 w 7059187"/>
              <a:gd name="connsiteY2" fmla="*/ 516047 h 538731"/>
              <a:gd name="connsiteX3" fmla="*/ 0 w 7059187"/>
              <a:gd name="connsiteY3" fmla="*/ 425512 h 53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9187" h="538731">
                <a:moveTo>
                  <a:pt x="5930020" y="27160"/>
                </a:moveTo>
                <a:cubicBezTo>
                  <a:pt x="6325355" y="-1"/>
                  <a:pt x="6720690" y="-27161"/>
                  <a:pt x="6799153" y="54320"/>
                </a:cubicBezTo>
                <a:cubicBezTo>
                  <a:pt x="6877616" y="135801"/>
                  <a:pt x="7533992" y="454182"/>
                  <a:pt x="6400800" y="516047"/>
                </a:cubicBezTo>
                <a:cubicBezTo>
                  <a:pt x="5267608" y="577912"/>
                  <a:pt x="2633804" y="501712"/>
                  <a:pt x="0" y="425512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47864" y="3230377"/>
            <a:ext cx="1455089" cy="4334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Asynchronous</a:t>
            </a:r>
            <a:r>
              <a:rPr lang="nl-NL" sz="1200" dirty="0" smtClean="0"/>
              <a:t> Response/ </a:t>
            </a:r>
            <a:r>
              <a:rPr lang="nl-NL" sz="1200" dirty="0" err="1" smtClean="0"/>
              <a:t>Callback</a:t>
            </a:r>
            <a:endParaRPr lang="en-US" sz="1200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585595" y="4049370"/>
            <a:ext cx="5972810" cy="117983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1342421" y="4690469"/>
            <a:ext cx="7059187" cy="538731"/>
          </a:xfrm>
          <a:custGeom>
            <a:avLst/>
            <a:gdLst>
              <a:gd name="connsiteX0" fmla="*/ 5930020 w 7059187"/>
              <a:gd name="connsiteY0" fmla="*/ 27160 h 538731"/>
              <a:gd name="connsiteX1" fmla="*/ 6799153 w 7059187"/>
              <a:gd name="connsiteY1" fmla="*/ 54320 h 538731"/>
              <a:gd name="connsiteX2" fmla="*/ 6400800 w 7059187"/>
              <a:gd name="connsiteY2" fmla="*/ 516047 h 538731"/>
              <a:gd name="connsiteX3" fmla="*/ 0 w 7059187"/>
              <a:gd name="connsiteY3" fmla="*/ 425512 h 53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9187" h="538731">
                <a:moveTo>
                  <a:pt x="5930020" y="27160"/>
                </a:moveTo>
                <a:cubicBezTo>
                  <a:pt x="6325355" y="-1"/>
                  <a:pt x="6720690" y="-27161"/>
                  <a:pt x="6799153" y="54320"/>
                </a:cubicBezTo>
                <a:cubicBezTo>
                  <a:pt x="6877616" y="135801"/>
                  <a:pt x="7533992" y="454182"/>
                  <a:pt x="6400800" y="516047"/>
                </a:cubicBezTo>
                <a:cubicBezTo>
                  <a:pt x="5267608" y="577912"/>
                  <a:pt x="2633804" y="501712"/>
                  <a:pt x="0" y="425512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22388" y="5012469"/>
            <a:ext cx="1455089" cy="4334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Asynchronous</a:t>
            </a:r>
            <a:r>
              <a:rPr lang="nl-NL" sz="1200" dirty="0" smtClean="0"/>
              <a:t> Response/ </a:t>
            </a:r>
            <a:r>
              <a:rPr lang="nl-NL" sz="1200" dirty="0" err="1" smtClean="0"/>
              <a:t>Callback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03222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12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 rotWithShape="1">
          <a:blip r:embed="rId2"/>
          <a:srcRect t="16717"/>
          <a:stretch/>
        </p:blipFill>
        <p:spPr bwMode="auto">
          <a:xfrm>
            <a:off x="683568" y="1772816"/>
            <a:ext cx="5974080" cy="1821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2555776" y="3861048"/>
            <a:ext cx="5972810" cy="116459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804248" y="3130440"/>
            <a:ext cx="1455089" cy="4334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Asynchronous</a:t>
            </a:r>
            <a:r>
              <a:rPr lang="nl-NL" sz="1200" dirty="0" smtClean="0"/>
              <a:t> Response/ </a:t>
            </a:r>
            <a:r>
              <a:rPr lang="nl-NL" sz="1200" dirty="0" err="1" smtClean="0"/>
              <a:t>Callback</a:t>
            </a:r>
            <a:endParaRPr lang="en-US" sz="1200" dirty="0"/>
          </a:p>
        </p:txBody>
      </p:sp>
      <p:sp>
        <p:nvSpPr>
          <p:cNvPr id="13" name="Freeform 12"/>
          <p:cNvSpPr/>
          <p:nvPr/>
        </p:nvSpPr>
        <p:spPr>
          <a:xfrm>
            <a:off x="6328372" y="3365768"/>
            <a:ext cx="2718154" cy="1360141"/>
          </a:xfrm>
          <a:custGeom>
            <a:avLst/>
            <a:gdLst>
              <a:gd name="connsiteX0" fmla="*/ 1837854 w 2718154"/>
              <a:gd name="connsiteY0" fmla="*/ 1360141 h 1360141"/>
              <a:gd name="connsiteX1" fmla="*/ 2516864 w 2718154"/>
              <a:gd name="connsiteY1" fmla="*/ 1043270 h 1360141"/>
              <a:gd name="connsiteX2" fmla="*/ 2498757 w 2718154"/>
              <a:gd name="connsiteY2" fmla="*/ 146977 h 1360141"/>
              <a:gd name="connsiteX3" fmla="*/ 0 w 2718154"/>
              <a:gd name="connsiteY3" fmla="*/ 11175 h 1360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8154" h="1360141">
                <a:moveTo>
                  <a:pt x="1837854" y="1360141"/>
                </a:moveTo>
                <a:cubicBezTo>
                  <a:pt x="2122284" y="1302802"/>
                  <a:pt x="2406714" y="1245464"/>
                  <a:pt x="2516864" y="1043270"/>
                </a:cubicBezTo>
                <a:cubicBezTo>
                  <a:pt x="2627015" y="841076"/>
                  <a:pt x="2918234" y="318993"/>
                  <a:pt x="2498757" y="146977"/>
                </a:cubicBezTo>
                <a:cubicBezTo>
                  <a:pt x="2079280" y="-25039"/>
                  <a:pt x="1039640" y="-6932"/>
                  <a:pt x="0" y="1117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802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12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r="30195"/>
          <a:stretch/>
        </p:blipFill>
        <p:spPr>
          <a:xfrm>
            <a:off x="5148064" y="1196752"/>
            <a:ext cx="3809272" cy="1886553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606659" y="5301208"/>
            <a:ext cx="5362669" cy="1416486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3284984"/>
            <a:ext cx="6054654" cy="1850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5364088" y="2780928"/>
            <a:ext cx="432048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139952" y="5013176"/>
            <a:ext cx="1008112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5649362" y="2507810"/>
            <a:ext cx="3378451" cy="1593410"/>
          </a:xfrm>
          <a:custGeom>
            <a:avLst/>
            <a:gdLst>
              <a:gd name="connsiteX0" fmla="*/ 3069125 w 3378451"/>
              <a:gd name="connsiteY0" fmla="*/ 0 h 1593410"/>
              <a:gd name="connsiteX1" fmla="*/ 3087232 w 3378451"/>
              <a:gd name="connsiteY1" fmla="*/ 1004935 h 1593410"/>
              <a:gd name="connsiteX2" fmla="*/ 0 w 3378451"/>
              <a:gd name="connsiteY2" fmla="*/ 1593410 h 15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78451" h="1593410">
                <a:moveTo>
                  <a:pt x="3069125" y="0"/>
                </a:moveTo>
                <a:cubicBezTo>
                  <a:pt x="3333939" y="369683"/>
                  <a:pt x="3598753" y="739367"/>
                  <a:pt x="3087232" y="1004935"/>
                </a:cubicBezTo>
                <a:cubicBezTo>
                  <a:pt x="2575711" y="1270503"/>
                  <a:pt x="1287855" y="1431956"/>
                  <a:pt x="0" y="159341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580112" y="4149080"/>
            <a:ext cx="3500745" cy="2100192"/>
          </a:xfrm>
          <a:custGeom>
            <a:avLst/>
            <a:gdLst>
              <a:gd name="connsiteX0" fmla="*/ 3186820 w 3500745"/>
              <a:gd name="connsiteY0" fmla="*/ 2100192 h 2100192"/>
              <a:gd name="connsiteX1" fmla="*/ 3395050 w 3500745"/>
              <a:gd name="connsiteY1" fmla="*/ 1656572 h 2100192"/>
              <a:gd name="connsiteX2" fmla="*/ 3177767 w 3500745"/>
              <a:gd name="connsiteY2" fmla="*/ 72216 h 2100192"/>
              <a:gd name="connsiteX3" fmla="*/ 0 w 3500745"/>
              <a:gd name="connsiteY3" fmla="*/ 416247 h 210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0745" h="2100192">
                <a:moveTo>
                  <a:pt x="3186820" y="2100192"/>
                </a:moveTo>
                <a:cubicBezTo>
                  <a:pt x="3291689" y="2047380"/>
                  <a:pt x="3396559" y="1994568"/>
                  <a:pt x="3395050" y="1656572"/>
                </a:cubicBezTo>
                <a:cubicBezTo>
                  <a:pt x="3393541" y="1318576"/>
                  <a:pt x="3743609" y="278937"/>
                  <a:pt x="3177767" y="72216"/>
                </a:cubicBezTo>
                <a:cubicBezTo>
                  <a:pt x="2611925" y="-134505"/>
                  <a:pt x="1305962" y="140871"/>
                  <a:pt x="0" y="41624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76256" y="3788333"/>
            <a:ext cx="1455089" cy="4334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Asynchronous</a:t>
            </a:r>
            <a:r>
              <a:rPr lang="nl-NL" sz="1200" dirty="0" smtClean="0"/>
              <a:t> Response/ </a:t>
            </a:r>
            <a:r>
              <a:rPr lang="nl-NL" sz="1200" dirty="0" err="1" smtClean="0"/>
              <a:t>Callback</a:t>
            </a:r>
            <a:endParaRPr lang="en-US" sz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251520" y="1430059"/>
            <a:ext cx="1656183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Air Carrier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47564" y="2006123"/>
            <a:ext cx="0" cy="22039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935596" y="2017124"/>
            <a:ext cx="324036" cy="22039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223628" y="1988840"/>
            <a:ext cx="612068" cy="22039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28796" y="2635499"/>
            <a:ext cx="637535" cy="4334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Initiate</a:t>
            </a:r>
            <a:r>
              <a:rPr lang="nl-NL" sz="1200" dirty="0" smtClean="0"/>
              <a:t> RFP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1331640" y="2851523"/>
            <a:ext cx="637535" cy="4334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Get status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899592" y="2060848"/>
            <a:ext cx="637535" cy="4334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Cancel RFP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88103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6264712" y="4177213"/>
            <a:ext cx="2448272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SlotService</a:t>
            </a:r>
            <a:r>
              <a:rPr lang="nl-NL" sz="1400" dirty="0" smtClean="0"/>
              <a:t> (Ch4)</a:t>
            </a:r>
          </a:p>
          <a:p>
            <a:pPr algn="ctr"/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13</a:t>
            </a:r>
            <a:endParaRPr lang="en-US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6957435" y="5459319"/>
            <a:ext cx="2016224" cy="1224136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291393" y="6214848"/>
            <a:ext cx="1348307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fut_allocate_slots</a:t>
            </a:r>
            <a:endParaRPr lang="en-US" sz="1200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878" y="4495664"/>
            <a:ext cx="2216090" cy="61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Flowchart: Magnetic Disk 24"/>
          <p:cNvSpPr/>
          <p:nvPr/>
        </p:nvSpPr>
        <p:spPr>
          <a:xfrm>
            <a:off x="179512" y="1484784"/>
            <a:ext cx="1512168" cy="1684007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72202" y="2564904"/>
            <a:ext cx="112812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PORTAL_SLOT_ALLOCATIONS </a:t>
            </a:r>
          </a:p>
        </p:txBody>
      </p:sp>
      <p:sp>
        <p:nvSpPr>
          <p:cNvPr id="8" name="Freeform 7"/>
          <p:cNvSpPr/>
          <p:nvPr/>
        </p:nvSpPr>
        <p:spPr>
          <a:xfrm rot="2022306">
            <a:off x="875463" y="2970489"/>
            <a:ext cx="1249724" cy="284621"/>
          </a:xfrm>
          <a:custGeom>
            <a:avLst/>
            <a:gdLst>
              <a:gd name="connsiteX0" fmla="*/ 1150136 w 1249724"/>
              <a:gd name="connsiteY0" fmla="*/ 0 h 284621"/>
              <a:gd name="connsiteX1" fmla="*/ 346 w 1249724"/>
              <a:gd name="connsiteY1" fmla="*/ 271604 h 284621"/>
              <a:gd name="connsiteX2" fmla="*/ 1249724 w 1249724"/>
              <a:gd name="connsiteY2" fmla="*/ 244444 h 28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9724" h="284621">
                <a:moveTo>
                  <a:pt x="1150136" y="0"/>
                </a:moveTo>
                <a:cubicBezTo>
                  <a:pt x="566942" y="115431"/>
                  <a:pt x="-16252" y="230863"/>
                  <a:pt x="346" y="271604"/>
                </a:cubicBezTo>
                <a:cubicBezTo>
                  <a:pt x="16944" y="312345"/>
                  <a:pt x="1249724" y="244444"/>
                  <a:pt x="1249724" y="244444"/>
                </a:cubicBezTo>
              </a:path>
            </a:pathLst>
          </a:custGeom>
          <a:noFill/>
          <a:ln w="127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164" y="3086207"/>
            <a:ext cx="5334670" cy="983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6264712" y="3830519"/>
            <a:ext cx="395520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740352" y="5113317"/>
            <a:ext cx="577112" cy="11015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06656"/>
            <a:ext cx="17684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911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13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847662" y="1340768"/>
            <a:ext cx="5972810" cy="209550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2771800" y="4342090"/>
            <a:ext cx="5972810" cy="1967230"/>
          </a:xfrm>
          <a:prstGeom prst="rect">
            <a:avLst/>
          </a:prstGeom>
        </p:spPr>
      </p:pic>
      <p:sp>
        <p:nvSpPr>
          <p:cNvPr id="5" name="Flowchart: Direct Access Storage 4"/>
          <p:cNvSpPr/>
          <p:nvPr/>
        </p:nvSpPr>
        <p:spPr>
          <a:xfrm>
            <a:off x="107504" y="3220244"/>
            <a:ext cx="2824950" cy="72008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JMS Queue</a:t>
            </a:r>
          </a:p>
          <a:p>
            <a:pPr algn="ctr"/>
            <a:r>
              <a:rPr lang="en-US" sz="1200" dirty="0" err="1"/>
              <a:t>jms</a:t>
            </a:r>
            <a:r>
              <a:rPr lang="en-US" sz="1200" dirty="0"/>
              <a:t>/finance/</a:t>
            </a:r>
            <a:r>
              <a:rPr lang="en-US" sz="1200" dirty="0" err="1"/>
              <a:t>AircraftMovementsQueue</a:t>
            </a:r>
            <a:endParaRPr lang="en-US" sz="1200" dirty="0"/>
          </a:p>
        </p:txBody>
      </p:sp>
      <p:cxnSp>
        <p:nvCxnSpPr>
          <p:cNvPr id="7" name="Elbow Connector 6"/>
          <p:cNvCxnSpPr/>
          <p:nvPr/>
        </p:nvCxnSpPr>
        <p:spPr>
          <a:xfrm flipV="1">
            <a:off x="2415614" y="3068960"/>
            <a:ext cx="860242" cy="511324"/>
          </a:xfrm>
          <a:prstGeom prst="bentConnector3">
            <a:avLst>
              <a:gd name="adj1" fmla="val 21584"/>
            </a:avLst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5496" y="2780928"/>
            <a:ext cx="1872208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Chapter</a:t>
            </a:r>
            <a:r>
              <a:rPr lang="nl-NL" dirty="0" smtClean="0"/>
              <a:t> 6</a:t>
            </a:r>
            <a:endParaRPr lang="en-US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325705"/>
            <a:ext cx="702568" cy="58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Elbow Connector 11"/>
          <p:cNvCxnSpPr>
            <a:stCxn id="10" idx="3"/>
          </p:cNvCxnSpPr>
          <p:nvPr/>
        </p:nvCxnSpPr>
        <p:spPr>
          <a:xfrm>
            <a:off x="1386136" y="5617316"/>
            <a:ext cx="1546318" cy="29161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106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14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979712" y="1412776"/>
            <a:ext cx="4210541" cy="1616640"/>
          </a:xfrm>
          <a:prstGeom prst="rect">
            <a:avLst/>
          </a:prstGeom>
        </p:spPr>
      </p:pic>
      <p:sp>
        <p:nvSpPr>
          <p:cNvPr id="4" name="Pentagon 3"/>
          <p:cNvSpPr/>
          <p:nvPr/>
        </p:nvSpPr>
        <p:spPr>
          <a:xfrm>
            <a:off x="1331640" y="3388901"/>
            <a:ext cx="2249285" cy="936104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Enterprise </a:t>
            </a:r>
            <a:r>
              <a:rPr lang="nl-NL" dirty="0" err="1" smtClean="0"/>
              <a:t>Scheduling</a:t>
            </a:r>
            <a:r>
              <a:rPr lang="nl-NL" dirty="0" smtClean="0"/>
              <a:t> Service</a:t>
            </a:r>
            <a:endParaRPr lang="en-US" dirty="0"/>
          </a:p>
        </p:txBody>
      </p:sp>
      <p:sp>
        <p:nvSpPr>
          <p:cNvPr id="5" name="Flowchart: Magnetic Disk 4"/>
          <p:cNvSpPr/>
          <p:nvPr/>
        </p:nvSpPr>
        <p:spPr>
          <a:xfrm>
            <a:off x="6876256" y="2060848"/>
            <a:ext cx="2016224" cy="2376263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970392" y="2924944"/>
            <a:ext cx="1348307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flight_data_manager</a:t>
            </a:r>
            <a:endParaRPr lang="en-US" sz="1200" dirty="0"/>
          </a:p>
        </p:txBody>
      </p:sp>
      <p:sp>
        <p:nvSpPr>
          <p:cNvPr id="7" name="Flowchart: Magnetic Disk 6"/>
          <p:cNvSpPr/>
          <p:nvPr/>
        </p:nvSpPr>
        <p:spPr>
          <a:xfrm>
            <a:off x="323528" y="5081644"/>
            <a:ext cx="1512168" cy="1035935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6218" y="5585700"/>
            <a:ext cx="112812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PORTAL_SLOT_ALLOCATIONS 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74448" y="2264665"/>
            <a:ext cx="1128124" cy="351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smtClean="0"/>
              <a:t>CURRENT_</a:t>
            </a:r>
            <a:br>
              <a:rPr lang="nl-NL" sz="1100" dirty="0" smtClean="0"/>
            </a:br>
            <a:r>
              <a:rPr lang="nl-NL" sz="1100" dirty="0" smtClean="0"/>
              <a:t>&lt;FLIGHT-DATA&gt;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7495371" y="3608465"/>
            <a:ext cx="1128124" cy="351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smtClean="0"/>
              <a:t>FUTURE_</a:t>
            </a:r>
            <a:br>
              <a:rPr lang="nl-NL" sz="1100" dirty="0" smtClean="0"/>
            </a:br>
            <a:r>
              <a:rPr lang="nl-NL" sz="1100" dirty="0" smtClean="0"/>
              <a:t>&lt;SLOT-DATA&gt;</a:t>
            </a:r>
            <a:endParaRPr lang="en-US" sz="1100" dirty="0"/>
          </a:p>
        </p:txBody>
      </p:sp>
      <p:sp>
        <p:nvSpPr>
          <p:cNvPr id="12" name="Freeform 11"/>
          <p:cNvSpPr/>
          <p:nvPr/>
        </p:nvSpPr>
        <p:spPr>
          <a:xfrm>
            <a:off x="1524077" y="2777972"/>
            <a:ext cx="2144696" cy="805759"/>
          </a:xfrm>
          <a:custGeom>
            <a:avLst/>
            <a:gdLst>
              <a:gd name="connsiteX0" fmla="*/ 1791590 w 2144696"/>
              <a:gd name="connsiteY0" fmla="*/ 805759 h 805759"/>
              <a:gd name="connsiteX1" fmla="*/ 2090354 w 2144696"/>
              <a:gd name="connsiteY1" fmla="*/ 633743 h 805759"/>
              <a:gd name="connsiteX2" fmla="*/ 1927392 w 2144696"/>
              <a:gd name="connsiteY2" fmla="*/ 416460 h 805759"/>
              <a:gd name="connsiteX3" fmla="*/ 53325 w 2144696"/>
              <a:gd name="connsiteY3" fmla="*/ 253498 h 805759"/>
              <a:gd name="connsiteX4" fmla="*/ 696121 w 2144696"/>
              <a:gd name="connsiteY4" fmla="*/ 0 h 80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96" h="805759">
                <a:moveTo>
                  <a:pt x="1791590" y="805759"/>
                </a:moveTo>
                <a:cubicBezTo>
                  <a:pt x="1929655" y="752192"/>
                  <a:pt x="2067720" y="698626"/>
                  <a:pt x="2090354" y="633743"/>
                </a:cubicBezTo>
                <a:cubicBezTo>
                  <a:pt x="2112988" y="568860"/>
                  <a:pt x="2266897" y="479834"/>
                  <a:pt x="1927392" y="416460"/>
                </a:cubicBezTo>
                <a:cubicBezTo>
                  <a:pt x="1587887" y="353086"/>
                  <a:pt x="258537" y="322908"/>
                  <a:pt x="53325" y="253498"/>
                </a:cubicBezTo>
                <a:cubicBezTo>
                  <a:pt x="-151887" y="184088"/>
                  <a:pt x="272117" y="92044"/>
                  <a:pt x="696121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7944330" y="2629281"/>
            <a:ext cx="453517" cy="1005911"/>
          </a:xfrm>
          <a:custGeom>
            <a:avLst/>
            <a:gdLst>
              <a:gd name="connsiteX0" fmla="*/ 0 w 453517"/>
              <a:gd name="connsiteY0" fmla="*/ 706171 h 1005911"/>
              <a:gd name="connsiteX1" fmla="*/ 144855 w 453517"/>
              <a:gd name="connsiteY1" fmla="*/ 959668 h 1005911"/>
              <a:gd name="connsiteX2" fmla="*/ 307818 w 453517"/>
              <a:gd name="connsiteY2" fmla="*/ 959668 h 1005911"/>
              <a:gd name="connsiteX3" fmla="*/ 452673 w 453517"/>
              <a:gd name="connsiteY3" fmla="*/ 488888 h 1005911"/>
              <a:gd name="connsiteX4" fmla="*/ 371192 w 453517"/>
              <a:gd name="connsiteY4" fmla="*/ 0 h 1005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517" h="1005911">
                <a:moveTo>
                  <a:pt x="0" y="706171"/>
                </a:moveTo>
                <a:cubicBezTo>
                  <a:pt x="46776" y="811795"/>
                  <a:pt x="93552" y="917419"/>
                  <a:pt x="144855" y="959668"/>
                </a:cubicBezTo>
                <a:cubicBezTo>
                  <a:pt x="196158" y="1001917"/>
                  <a:pt x="256515" y="1038131"/>
                  <a:pt x="307818" y="959668"/>
                </a:cubicBezTo>
                <a:cubicBezTo>
                  <a:pt x="359121" y="881205"/>
                  <a:pt x="442111" y="648833"/>
                  <a:pt x="452673" y="488888"/>
                </a:cubicBezTo>
                <a:cubicBezTo>
                  <a:pt x="463235" y="328943"/>
                  <a:pt x="371192" y="0"/>
                  <a:pt x="371192" y="0"/>
                </a:cubicBezTo>
              </a:path>
            </a:pathLst>
          </a:custGeom>
          <a:noFill/>
          <a:ln w="127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 rot="20974169">
            <a:off x="5886850" y="2496330"/>
            <a:ext cx="1277437" cy="606017"/>
          </a:xfrm>
          <a:custGeom>
            <a:avLst/>
            <a:gdLst>
              <a:gd name="connsiteX0" fmla="*/ 0 w 1050202"/>
              <a:gd name="connsiteY0" fmla="*/ 108076 h 606017"/>
              <a:gd name="connsiteX1" fmla="*/ 497941 w 1050202"/>
              <a:gd name="connsiteY1" fmla="*/ 35648 h 606017"/>
              <a:gd name="connsiteX2" fmla="*/ 1050202 w 1050202"/>
              <a:gd name="connsiteY2" fmla="*/ 606017 h 606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0202" h="606017">
                <a:moveTo>
                  <a:pt x="0" y="108076"/>
                </a:moveTo>
                <a:cubicBezTo>
                  <a:pt x="161453" y="30367"/>
                  <a:pt x="322907" y="-47342"/>
                  <a:pt x="497941" y="35648"/>
                </a:cubicBezTo>
                <a:cubicBezTo>
                  <a:pt x="672975" y="118638"/>
                  <a:pt x="861588" y="362327"/>
                  <a:pt x="1050202" y="606017"/>
                </a:cubicBezTo>
              </a:path>
            </a:pathLst>
          </a:custGeom>
          <a:noFill/>
          <a:ln w="127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644445"/>
            <a:ext cx="4351437" cy="216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ounded Rectangle 15"/>
          <p:cNvSpPr/>
          <p:nvPr/>
        </p:nvSpPr>
        <p:spPr>
          <a:xfrm>
            <a:off x="6573534" y="4941168"/>
            <a:ext cx="2448272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SlotService</a:t>
            </a:r>
            <a:r>
              <a:rPr lang="nl-NL" sz="1400" dirty="0" smtClean="0"/>
              <a:t> (Ch4)</a:t>
            </a:r>
          </a:p>
          <a:p>
            <a:pPr algn="ctr"/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en-US" sz="1400" dirty="0"/>
          </a:p>
        </p:txBody>
      </p:sp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700" y="5259619"/>
            <a:ext cx="2216090" cy="61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Freeform 17"/>
          <p:cNvSpPr/>
          <p:nvPr/>
        </p:nvSpPr>
        <p:spPr>
          <a:xfrm rot="2022306">
            <a:off x="1561279" y="5750924"/>
            <a:ext cx="686966" cy="284621"/>
          </a:xfrm>
          <a:custGeom>
            <a:avLst/>
            <a:gdLst>
              <a:gd name="connsiteX0" fmla="*/ 1150136 w 1249724"/>
              <a:gd name="connsiteY0" fmla="*/ 0 h 284621"/>
              <a:gd name="connsiteX1" fmla="*/ 346 w 1249724"/>
              <a:gd name="connsiteY1" fmla="*/ 271604 h 284621"/>
              <a:gd name="connsiteX2" fmla="*/ 1249724 w 1249724"/>
              <a:gd name="connsiteY2" fmla="*/ 244444 h 28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9724" h="284621">
                <a:moveTo>
                  <a:pt x="1150136" y="0"/>
                </a:moveTo>
                <a:cubicBezTo>
                  <a:pt x="566942" y="115431"/>
                  <a:pt x="-16252" y="230863"/>
                  <a:pt x="346" y="271604"/>
                </a:cubicBezTo>
                <a:cubicBezTo>
                  <a:pt x="16944" y="312345"/>
                  <a:pt x="1249724" y="244444"/>
                  <a:pt x="1249724" y="244444"/>
                </a:cubicBezTo>
              </a:path>
            </a:pathLst>
          </a:custGeom>
          <a:noFill/>
          <a:ln w="127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190253" y="5599611"/>
            <a:ext cx="613995" cy="130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8382071" y="3960454"/>
            <a:ext cx="294386" cy="17042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/>
          <p:cNvSpPr/>
          <p:nvPr/>
        </p:nvSpPr>
        <p:spPr>
          <a:xfrm>
            <a:off x="2679826" y="4173648"/>
            <a:ext cx="597528" cy="1720158"/>
          </a:xfrm>
          <a:custGeom>
            <a:avLst/>
            <a:gdLst>
              <a:gd name="connsiteX0" fmla="*/ 597528 w 597528"/>
              <a:gd name="connsiteY0" fmla="*/ 0 h 1720158"/>
              <a:gd name="connsiteX1" fmla="*/ 479833 w 597528"/>
              <a:gd name="connsiteY1" fmla="*/ 878186 h 1720158"/>
              <a:gd name="connsiteX2" fmla="*/ 0 w 597528"/>
              <a:gd name="connsiteY2" fmla="*/ 1720158 h 172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7528" h="1720158">
                <a:moveTo>
                  <a:pt x="597528" y="0"/>
                </a:moveTo>
                <a:cubicBezTo>
                  <a:pt x="588474" y="295746"/>
                  <a:pt x="579421" y="591493"/>
                  <a:pt x="479833" y="878186"/>
                </a:cubicBezTo>
                <a:cubicBezTo>
                  <a:pt x="380245" y="1164879"/>
                  <a:pt x="0" y="1720158"/>
                  <a:pt x="0" y="1720158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843808" y="4835373"/>
            <a:ext cx="936104" cy="3967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Activate</a:t>
            </a:r>
            <a:r>
              <a:rPr lang="nl-NL" sz="1200" dirty="0" smtClean="0"/>
              <a:t>/</a:t>
            </a:r>
            <a:br>
              <a:rPr lang="nl-NL" sz="1200" dirty="0" smtClean="0"/>
            </a:br>
            <a:r>
              <a:rPr lang="nl-NL" sz="1200" dirty="0" err="1" smtClean="0"/>
              <a:t>deactivate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2830046" y="2908088"/>
            <a:ext cx="1325384" cy="4334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Job </a:t>
            </a:r>
            <a:r>
              <a:rPr lang="nl-NL" sz="1200" dirty="0" err="1" smtClean="0"/>
              <a:t>Create</a:t>
            </a:r>
            <a:r>
              <a:rPr lang="nl-NL" sz="1200" dirty="0" smtClean="0"/>
              <a:t> </a:t>
            </a:r>
            <a:r>
              <a:rPr lang="nl-NL" sz="1200" dirty="0" err="1" smtClean="0"/>
              <a:t>CurrentFlightData</a:t>
            </a:r>
            <a:endParaRPr lang="en-US" sz="1200" dirty="0"/>
          </a:p>
        </p:txBody>
      </p:sp>
      <p:sp>
        <p:nvSpPr>
          <p:cNvPr id="24" name="Freeform 23"/>
          <p:cNvSpPr/>
          <p:nvPr/>
        </p:nvSpPr>
        <p:spPr>
          <a:xfrm>
            <a:off x="3585172" y="3341549"/>
            <a:ext cx="3623418" cy="506174"/>
          </a:xfrm>
          <a:custGeom>
            <a:avLst/>
            <a:gdLst>
              <a:gd name="connsiteX0" fmla="*/ 0 w 3132499"/>
              <a:gd name="connsiteY0" fmla="*/ 316872 h 316872"/>
              <a:gd name="connsiteX1" fmla="*/ 1439501 w 3132499"/>
              <a:gd name="connsiteY1" fmla="*/ 27161 h 316872"/>
              <a:gd name="connsiteX2" fmla="*/ 2625505 w 3132499"/>
              <a:gd name="connsiteY2" fmla="*/ 144856 h 316872"/>
              <a:gd name="connsiteX3" fmla="*/ 3132499 w 3132499"/>
              <a:gd name="connsiteY3" fmla="*/ 0 h 31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2499" h="316872">
                <a:moveTo>
                  <a:pt x="0" y="316872"/>
                </a:moveTo>
                <a:cubicBezTo>
                  <a:pt x="500958" y="186351"/>
                  <a:pt x="1001917" y="55830"/>
                  <a:pt x="1439501" y="27161"/>
                </a:cubicBezTo>
                <a:cubicBezTo>
                  <a:pt x="1877085" y="-1508"/>
                  <a:pt x="2343339" y="149383"/>
                  <a:pt x="2625505" y="144856"/>
                </a:cubicBezTo>
                <a:cubicBezTo>
                  <a:pt x="2907671" y="140329"/>
                  <a:pt x="3020085" y="70164"/>
                  <a:pt x="3132499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686776" y="3355579"/>
            <a:ext cx="1325384" cy="4334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Job </a:t>
            </a:r>
            <a:r>
              <a:rPr lang="nl-NL" sz="1200" dirty="0" err="1" smtClean="0"/>
              <a:t>CreateCurrent</a:t>
            </a:r>
            <a:r>
              <a:rPr lang="nl-NL" sz="1200" dirty="0" smtClean="0"/>
              <a:t/>
            </a:r>
            <a:br>
              <a:rPr lang="nl-NL" sz="1200" dirty="0" smtClean="0"/>
            </a:br>
            <a:r>
              <a:rPr lang="nl-NL" sz="1200" dirty="0" err="1" smtClean="0"/>
              <a:t>FlightDataPLSQL</a:t>
            </a:r>
            <a:endParaRPr lang="en-US" sz="1200" dirty="0"/>
          </a:p>
        </p:txBody>
      </p:sp>
      <p:sp>
        <p:nvSpPr>
          <p:cNvPr id="26" name="Freeform 25"/>
          <p:cNvSpPr/>
          <p:nvPr/>
        </p:nvSpPr>
        <p:spPr>
          <a:xfrm>
            <a:off x="59508" y="4200808"/>
            <a:ext cx="6916220" cy="2510215"/>
          </a:xfrm>
          <a:custGeom>
            <a:avLst/>
            <a:gdLst>
              <a:gd name="connsiteX0" fmla="*/ 6024421 w 6916220"/>
              <a:gd name="connsiteY0" fmla="*/ 1946495 h 2510215"/>
              <a:gd name="connsiteX1" fmla="*/ 6513308 w 6916220"/>
              <a:gd name="connsiteY1" fmla="*/ 2281473 h 2510215"/>
              <a:gd name="connsiteX2" fmla="*/ 891106 w 6916220"/>
              <a:gd name="connsiteY2" fmla="*/ 2444436 h 2510215"/>
              <a:gd name="connsiteX3" fmla="*/ 49134 w 6916220"/>
              <a:gd name="connsiteY3" fmla="*/ 1149790 h 2510215"/>
              <a:gd name="connsiteX4" fmla="*/ 1262298 w 6916220"/>
              <a:gd name="connsiteY4" fmla="*/ 0 h 2510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6220" h="2510215">
                <a:moveTo>
                  <a:pt x="6024421" y="1946495"/>
                </a:moveTo>
                <a:cubicBezTo>
                  <a:pt x="6696640" y="2072489"/>
                  <a:pt x="7368860" y="2198483"/>
                  <a:pt x="6513308" y="2281473"/>
                </a:cubicBezTo>
                <a:cubicBezTo>
                  <a:pt x="5657756" y="2364463"/>
                  <a:pt x="1968468" y="2633050"/>
                  <a:pt x="891106" y="2444436"/>
                </a:cubicBezTo>
                <a:cubicBezTo>
                  <a:pt x="-186256" y="2255822"/>
                  <a:pt x="-12731" y="1557196"/>
                  <a:pt x="49134" y="1149790"/>
                </a:cubicBezTo>
                <a:cubicBezTo>
                  <a:pt x="110999" y="742384"/>
                  <a:pt x="686648" y="371192"/>
                  <a:pt x="1262298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173780" y="6379915"/>
            <a:ext cx="1694764" cy="4334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Request</a:t>
            </a:r>
            <a:r>
              <a:rPr lang="nl-NL" sz="1200" dirty="0" smtClean="0"/>
              <a:t> for Job </a:t>
            </a:r>
            <a:r>
              <a:rPr lang="nl-NL" sz="1200" dirty="0" err="1" smtClean="0"/>
              <a:t>Create</a:t>
            </a:r>
            <a:r>
              <a:rPr lang="nl-NL" sz="1200" dirty="0" smtClean="0"/>
              <a:t> </a:t>
            </a:r>
            <a:r>
              <a:rPr lang="nl-NL" sz="1200" dirty="0" err="1" smtClean="0"/>
              <a:t>CurrentFlightDataPLSQL</a:t>
            </a:r>
            <a:endParaRPr lang="en-US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897" y="4435342"/>
            <a:ext cx="1274578" cy="572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327" y="1124744"/>
            <a:ext cx="12112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728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15</a:t>
            </a:r>
            <a:endParaRPr lang="en-US" dirty="0"/>
          </a:p>
        </p:txBody>
      </p:sp>
      <p:sp>
        <p:nvSpPr>
          <p:cNvPr id="3" name="Cube 2"/>
          <p:cNvSpPr/>
          <p:nvPr/>
        </p:nvSpPr>
        <p:spPr>
          <a:xfrm>
            <a:off x="539552" y="1988840"/>
            <a:ext cx="1728192" cy="10081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FlightStatus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Update event</a:t>
            </a:r>
            <a:endParaRPr lang="en-US" dirty="0"/>
          </a:p>
        </p:txBody>
      </p:sp>
      <p:sp>
        <p:nvSpPr>
          <p:cNvPr id="4" name="Lightning Bolt 3"/>
          <p:cNvSpPr/>
          <p:nvPr/>
        </p:nvSpPr>
        <p:spPr>
          <a:xfrm>
            <a:off x="1402330" y="1556792"/>
            <a:ext cx="576064" cy="648072"/>
          </a:xfrm>
          <a:prstGeom prst="lightningBol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932041" y="1124744"/>
            <a:ext cx="4066524" cy="225841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899592" y="1124744"/>
            <a:ext cx="144016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51519" y="116632"/>
            <a:ext cx="2952329" cy="10081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Publish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: EM FMW Control, </a:t>
            </a:r>
          </a:p>
          <a:p>
            <a:pPr algn="ctr"/>
            <a:r>
              <a:rPr lang="nl-NL" dirty="0" smtClean="0"/>
              <a:t>Mediator, BPEL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2915816" y="3573016"/>
            <a:ext cx="2117072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FlightUpdateRelay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907889"/>
            <a:ext cx="3936713" cy="1354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6"/>
          <p:cNvSpPr/>
          <p:nvPr/>
        </p:nvSpPr>
        <p:spPr>
          <a:xfrm>
            <a:off x="899592" y="2960483"/>
            <a:ext cx="2429639" cy="2298835"/>
          </a:xfrm>
          <a:custGeom>
            <a:avLst/>
            <a:gdLst>
              <a:gd name="connsiteX0" fmla="*/ 157219 w 2429639"/>
              <a:gd name="connsiteY0" fmla="*/ 0 h 2298835"/>
              <a:gd name="connsiteX1" fmla="*/ 102899 w 2429639"/>
              <a:gd name="connsiteY1" fmla="*/ 1339913 h 2298835"/>
              <a:gd name="connsiteX2" fmla="*/ 1343223 w 2429639"/>
              <a:gd name="connsiteY2" fmla="*/ 2290527 h 2298835"/>
              <a:gd name="connsiteX3" fmla="*/ 2429639 w 2429639"/>
              <a:gd name="connsiteY3" fmla="*/ 1792586 h 229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9639" h="2298835">
                <a:moveTo>
                  <a:pt x="157219" y="0"/>
                </a:moveTo>
                <a:cubicBezTo>
                  <a:pt x="31225" y="479079"/>
                  <a:pt x="-94768" y="958159"/>
                  <a:pt x="102899" y="1339913"/>
                </a:cubicBezTo>
                <a:cubicBezTo>
                  <a:pt x="300566" y="1721667"/>
                  <a:pt x="955433" y="2215082"/>
                  <a:pt x="1343223" y="2290527"/>
                </a:cubicBezTo>
                <a:cubicBezTo>
                  <a:pt x="1731013" y="2365972"/>
                  <a:pt x="2023742" y="1905754"/>
                  <a:pt x="2429639" y="1792586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830757" y="2055137"/>
            <a:ext cx="2729198" cy="2643612"/>
          </a:xfrm>
          <a:custGeom>
            <a:avLst/>
            <a:gdLst>
              <a:gd name="connsiteX0" fmla="*/ 1756910 w 2729198"/>
              <a:gd name="connsiteY0" fmla="*/ 2643612 h 2643612"/>
              <a:gd name="connsiteX1" fmla="*/ 2725631 w 2729198"/>
              <a:gd name="connsiteY1" fmla="*/ 2408221 h 2643612"/>
              <a:gd name="connsiteX2" fmla="*/ 2001354 w 2729198"/>
              <a:gd name="connsiteY2" fmla="*/ 1430447 h 2643612"/>
              <a:gd name="connsiteX3" fmla="*/ 9591 w 2729198"/>
              <a:gd name="connsiteY3" fmla="*/ 823865 h 2643612"/>
              <a:gd name="connsiteX4" fmla="*/ 1195595 w 2729198"/>
              <a:gd name="connsiteY4" fmla="*/ 0 h 264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198" h="2643612">
                <a:moveTo>
                  <a:pt x="1756910" y="2643612"/>
                </a:moveTo>
                <a:cubicBezTo>
                  <a:pt x="2220900" y="2627013"/>
                  <a:pt x="2684890" y="2610415"/>
                  <a:pt x="2725631" y="2408221"/>
                </a:cubicBezTo>
                <a:cubicBezTo>
                  <a:pt x="2766372" y="2206027"/>
                  <a:pt x="2454027" y="1694506"/>
                  <a:pt x="2001354" y="1430447"/>
                </a:cubicBezTo>
                <a:cubicBezTo>
                  <a:pt x="1548681" y="1166388"/>
                  <a:pt x="143884" y="1062273"/>
                  <a:pt x="9591" y="823865"/>
                </a:cubicBezTo>
                <a:cubicBezTo>
                  <a:pt x="-124702" y="585457"/>
                  <a:pt x="1195595" y="0"/>
                  <a:pt x="1195595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33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04" y="3448592"/>
            <a:ext cx="4436272" cy="1459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622" y="1622889"/>
            <a:ext cx="6295166" cy="2123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15</a:t>
            </a:r>
            <a:endParaRPr lang="en-US" dirty="0"/>
          </a:p>
        </p:txBody>
      </p:sp>
      <p:sp>
        <p:nvSpPr>
          <p:cNvPr id="3" name="Cube 2"/>
          <p:cNvSpPr/>
          <p:nvPr/>
        </p:nvSpPr>
        <p:spPr>
          <a:xfrm>
            <a:off x="2741031" y="5517232"/>
            <a:ext cx="1728192" cy="10081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FlightStatus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Update event</a:t>
            </a:r>
            <a:endParaRPr lang="en-US" dirty="0"/>
          </a:p>
        </p:txBody>
      </p:sp>
      <p:sp>
        <p:nvSpPr>
          <p:cNvPr id="4" name="Lightning Bolt 3"/>
          <p:cNvSpPr/>
          <p:nvPr/>
        </p:nvSpPr>
        <p:spPr>
          <a:xfrm>
            <a:off x="3603809" y="5085184"/>
            <a:ext cx="576064" cy="648072"/>
          </a:xfrm>
          <a:prstGeom prst="lightningBol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618043" y="3861048"/>
            <a:ext cx="3346445" cy="1538696"/>
          </a:xfrm>
          <a:prstGeom prst="rect">
            <a:avLst/>
          </a:prstGeom>
        </p:spPr>
      </p:pic>
      <p:sp>
        <p:nvSpPr>
          <p:cNvPr id="7" name="Cube 6"/>
          <p:cNvSpPr/>
          <p:nvPr/>
        </p:nvSpPr>
        <p:spPr>
          <a:xfrm>
            <a:off x="464908" y="1453920"/>
            <a:ext cx="1728192" cy="10081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Air Carrier </a:t>
            </a:r>
            <a:r>
              <a:rPr lang="nl-NL" dirty="0" err="1" smtClean="0"/>
              <a:t>Suspended</a:t>
            </a:r>
            <a:r>
              <a:rPr lang="nl-NL" dirty="0" smtClean="0"/>
              <a:t> event</a:t>
            </a:r>
            <a:endParaRPr lang="en-US" dirty="0"/>
          </a:p>
        </p:txBody>
      </p:sp>
      <p:sp>
        <p:nvSpPr>
          <p:cNvPr id="8" name="Lightning Bolt 7"/>
          <p:cNvSpPr/>
          <p:nvPr/>
        </p:nvSpPr>
        <p:spPr>
          <a:xfrm>
            <a:off x="1327686" y="1021872"/>
            <a:ext cx="576064" cy="648072"/>
          </a:xfrm>
          <a:prstGeom prst="lightningBol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230016" y="2006082"/>
            <a:ext cx="3303037" cy="813628"/>
          </a:xfrm>
          <a:custGeom>
            <a:avLst/>
            <a:gdLst>
              <a:gd name="connsiteX0" fmla="*/ 0 w 3303037"/>
              <a:gd name="connsiteY0" fmla="*/ 0 h 813628"/>
              <a:gd name="connsiteX1" fmla="*/ 1306286 w 3303037"/>
              <a:gd name="connsiteY1" fmla="*/ 177281 h 813628"/>
              <a:gd name="connsiteX2" fmla="*/ 2575249 w 3303037"/>
              <a:gd name="connsiteY2" fmla="*/ 139959 h 813628"/>
              <a:gd name="connsiteX3" fmla="*/ 2911151 w 3303037"/>
              <a:gd name="connsiteY3" fmla="*/ 709126 h 813628"/>
              <a:gd name="connsiteX4" fmla="*/ 3303037 w 3303037"/>
              <a:gd name="connsiteY4" fmla="*/ 811763 h 81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3037" h="813628">
                <a:moveTo>
                  <a:pt x="0" y="0"/>
                </a:moveTo>
                <a:cubicBezTo>
                  <a:pt x="438539" y="76977"/>
                  <a:pt x="877078" y="153955"/>
                  <a:pt x="1306286" y="177281"/>
                </a:cubicBezTo>
                <a:cubicBezTo>
                  <a:pt x="1735494" y="200607"/>
                  <a:pt x="2307772" y="51318"/>
                  <a:pt x="2575249" y="139959"/>
                </a:cubicBezTo>
                <a:cubicBezTo>
                  <a:pt x="2842727" y="228600"/>
                  <a:pt x="2789853" y="597159"/>
                  <a:pt x="2911151" y="709126"/>
                </a:cubicBezTo>
                <a:cubicBezTo>
                  <a:pt x="3032449" y="821093"/>
                  <a:pt x="3167743" y="816428"/>
                  <a:pt x="3303037" y="811763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411760" y="4434642"/>
            <a:ext cx="958922" cy="1082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411760" y="4434642"/>
            <a:ext cx="778902" cy="1082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339752" y="4434642"/>
            <a:ext cx="542899" cy="11345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887240" y="2462543"/>
            <a:ext cx="760500" cy="1972099"/>
          </a:xfrm>
          <a:custGeom>
            <a:avLst/>
            <a:gdLst>
              <a:gd name="connsiteX0" fmla="*/ 0 w 760500"/>
              <a:gd name="connsiteY0" fmla="*/ 0 h 1972099"/>
              <a:gd name="connsiteX1" fmla="*/ 760491 w 760500"/>
              <a:gd name="connsiteY1" fmla="*/ 588475 h 1972099"/>
              <a:gd name="connsiteX2" fmla="*/ 18107 w 760500"/>
              <a:gd name="connsiteY2" fmla="*/ 1765425 h 1972099"/>
              <a:gd name="connsiteX3" fmla="*/ 660903 w 760500"/>
              <a:gd name="connsiteY3" fmla="*/ 1964602 h 197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0500" h="1972099">
                <a:moveTo>
                  <a:pt x="0" y="0"/>
                </a:moveTo>
                <a:cubicBezTo>
                  <a:pt x="378736" y="147119"/>
                  <a:pt x="757473" y="294238"/>
                  <a:pt x="760491" y="588475"/>
                </a:cubicBezTo>
                <a:cubicBezTo>
                  <a:pt x="763509" y="882713"/>
                  <a:pt x="34705" y="1536071"/>
                  <a:pt x="18107" y="1765425"/>
                </a:cubicBezTo>
                <a:cubicBezTo>
                  <a:pt x="1509" y="1994779"/>
                  <a:pt x="331206" y="1979690"/>
                  <a:pt x="660903" y="1964602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508626" y="4571630"/>
            <a:ext cx="1910281" cy="1313122"/>
          </a:xfrm>
          <a:custGeom>
            <a:avLst/>
            <a:gdLst>
              <a:gd name="connsiteX0" fmla="*/ 0 w 1910281"/>
              <a:gd name="connsiteY0" fmla="*/ 1313122 h 1313122"/>
              <a:gd name="connsiteX1" fmla="*/ 199176 w 1910281"/>
              <a:gd name="connsiteY1" fmla="*/ 425883 h 1313122"/>
              <a:gd name="connsiteX2" fmla="*/ 887239 w 1910281"/>
              <a:gd name="connsiteY2" fmla="*/ 370 h 1313122"/>
              <a:gd name="connsiteX3" fmla="*/ 1421394 w 1910281"/>
              <a:gd name="connsiteY3" fmla="*/ 489257 h 1313122"/>
              <a:gd name="connsiteX4" fmla="*/ 1910281 w 1910281"/>
              <a:gd name="connsiteY4" fmla="*/ 154279 h 1313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0281" h="1313122">
                <a:moveTo>
                  <a:pt x="0" y="1313122"/>
                </a:moveTo>
                <a:cubicBezTo>
                  <a:pt x="25651" y="978898"/>
                  <a:pt x="51303" y="644675"/>
                  <a:pt x="199176" y="425883"/>
                </a:cubicBezTo>
                <a:cubicBezTo>
                  <a:pt x="347049" y="207091"/>
                  <a:pt x="683536" y="-10192"/>
                  <a:pt x="887239" y="370"/>
                </a:cubicBezTo>
                <a:cubicBezTo>
                  <a:pt x="1090942" y="10932"/>
                  <a:pt x="1250887" y="463606"/>
                  <a:pt x="1421394" y="489257"/>
                </a:cubicBezTo>
                <a:cubicBezTo>
                  <a:pt x="1591901" y="514908"/>
                  <a:pt x="1751091" y="334593"/>
                  <a:pt x="1910281" y="154279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30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4</a:t>
            </a:r>
            <a:endParaRPr lang="en-US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6896101" y="2420888"/>
            <a:ext cx="2016224" cy="2160240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876930" y="2533382"/>
            <a:ext cx="72008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 smtClean="0"/>
              <a:t>countries</a:t>
            </a:r>
            <a:endParaRPr lang="en-US" sz="1100" dirty="0"/>
          </a:p>
        </p:txBody>
      </p:sp>
      <p:sp>
        <p:nvSpPr>
          <p:cNvPr id="14" name="Rectangle 13"/>
          <p:cNvSpPr/>
          <p:nvPr/>
        </p:nvSpPr>
        <p:spPr>
          <a:xfrm>
            <a:off x="7688189" y="2924944"/>
            <a:ext cx="72008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smtClean="0"/>
              <a:t>airports</a:t>
            </a:r>
            <a:endParaRPr lang="en-US" sz="11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81501"/>
            <a:ext cx="1485900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11500"/>
            <a:ext cx="8302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30" y="5518051"/>
            <a:ext cx="11890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122" y="2646674"/>
            <a:ext cx="4318201" cy="1098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7230059" y="3536457"/>
            <a:ext cx="1348307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fut_allocate_slots</a:t>
            </a:r>
            <a:endParaRPr lang="en-US" sz="1200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29" y="1196752"/>
            <a:ext cx="4340325" cy="1252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6084168" y="3068960"/>
            <a:ext cx="1604021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076989" y="2677398"/>
            <a:ext cx="799941" cy="5183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084168" y="2204864"/>
            <a:ext cx="1820045" cy="328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loud 27"/>
          <p:cNvSpPr/>
          <p:nvPr/>
        </p:nvSpPr>
        <p:spPr>
          <a:xfrm>
            <a:off x="6516216" y="44624"/>
            <a:ext cx="3024336" cy="151216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7076989" y="490712"/>
            <a:ext cx="2036069" cy="61999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www.ourairports.org</a:t>
            </a:r>
          </a:p>
          <a:p>
            <a:pPr algn="ctr"/>
            <a:r>
              <a:rPr lang="nl-NL" sz="1100" dirty="0"/>
              <a:t>c</a:t>
            </a:r>
            <a:r>
              <a:rPr lang="nl-NL" sz="1100" dirty="0" smtClean="0"/>
              <a:t>ountries.csv</a:t>
            </a:r>
            <a:endParaRPr lang="en-US" sz="11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6084168" y="1110704"/>
            <a:ext cx="1224136" cy="662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29" y="5505359"/>
            <a:ext cx="4345394" cy="1236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122" y="4318190"/>
            <a:ext cx="4318201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Straight Arrow Connector 32"/>
          <p:cNvCxnSpPr>
            <a:endCxn id="7" idx="3"/>
          </p:cNvCxnSpPr>
          <p:nvPr/>
        </p:nvCxnSpPr>
        <p:spPr>
          <a:xfrm flipV="1">
            <a:off x="6084168" y="3905233"/>
            <a:ext cx="1343346" cy="11079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816447" y="5373216"/>
            <a:ext cx="2175532" cy="129614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100" dirty="0" smtClean="0"/>
              <a:t>/{</a:t>
            </a:r>
            <a:r>
              <a:rPr lang="en-US" sz="1100" dirty="0" smtClean="0"/>
              <a:t>FLIGHT_EVENTLOG_DIRECTORY}</a:t>
            </a:r>
          </a:p>
          <a:p>
            <a:r>
              <a:rPr lang="nl-NL" sz="1100" dirty="0" smtClean="0"/>
              <a:t>       /1-31/KL607FlightEventLog.txt</a:t>
            </a:r>
            <a:endParaRPr lang="en-US" sz="1100" dirty="0" smtClean="0"/>
          </a:p>
          <a:p>
            <a:r>
              <a:rPr lang="nl-NL" sz="1100" dirty="0" smtClean="0"/>
              <a:t>                /MH89FlightEventLog.txt</a:t>
            </a:r>
          </a:p>
          <a:p>
            <a:r>
              <a:rPr lang="nl-NL" sz="1100" dirty="0" smtClean="0"/>
              <a:t>       /5-8/AM3FlightEventLog.txt</a:t>
            </a:r>
            <a:endParaRPr lang="en-US" sz="1100" dirty="0" smtClean="0"/>
          </a:p>
          <a:p>
            <a:r>
              <a:rPr lang="nl-NL" sz="1100" dirty="0" smtClean="0"/>
              <a:t>                /LH9FlightEventLog.txt</a:t>
            </a:r>
            <a:endParaRPr lang="en-US" sz="1100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6084168" y="5877272"/>
            <a:ext cx="992821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37"/>
          <p:cNvSpPr/>
          <p:nvPr/>
        </p:nvSpPr>
        <p:spPr>
          <a:xfrm>
            <a:off x="6111089" y="6155047"/>
            <a:ext cx="1313879" cy="390608"/>
          </a:xfrm>
          <a:custGeom>
            <a:avLst/>
            <a:gdLst>
              <a:gd name="connsiteX0" fmla="*/ 18107 w 1313879"/>
              <a:gd name="connsiteY0" fmla="*/ 263860 h 390608"/>
              <a:gd name="connsiteX1" fmla="*/ 941561 w 1313879"/>
              <a:gd name="connsiteY1" fmla="*/ 10363 h 390608"/>
              <a:gd name="connsiteX2" fmla="*/ 1267485 w 1313879"/>
              <a:gd name="connsiteY2" fmla="*/ 82791 h 390608"/>
              <a:gd name="connsiteX3" fmla="*/ 0 w 1313879"/>
              <a:gd name="connsiteY3" fmla="*/ 390608 h 39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3879" h="390608">
                <a:moveTo>
                  <a:pt x="18107" y="263860"/>
                </a:moveTo>
                <a:cubicBezTo>
                  <a:pt x="375719" y="152200"/>
                  <a:pt x="733332" y="40541"/>
                  <a:pt x="941561" y="10363"/>
                </a:cubicBezTo>
                <a:cubicBezTo>
                  <a:pt x="1149790" y="-19815"/>
                  <a:pt x="1424412" y="19417"/>
                  <a:pt x="1267485" y="82791"/>
                </a:cubicBezTo>
                <a:cubicBezTo>
                  <a:pt x="1110558" y="146165"/>
                  <a:pt x="0" y="390608"/>
                  <a:pt x="0" y="390608"/>
                </a:cubicBezTo>
              </a:path>
            </a:pathLst>
          </a:custGeom>
          <a:noFill/>
          <a:ln w="127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904213" y="4149037"/>
            <a:ext cx="72008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 smtClean="0"/>
              <a:t>slots</a:t>
            </a:r>
            <a:endParaRPr lang="en-US" sz="1100" dirty="0"/>
          </a:p>
        </p:txBody>
      </p:sp>
      <p:cxnSp>
        <p:nvCxnSpPr>
          <p:cNvPr id="40" name="Straight Arrow Connector 39"/>
          <p:cNvCxnSpPr>
            <a:stCxn id="7" idx="5"/>
            <a:endCxn id="48" idx="0"/>
          </p:cNvCxnSpPr>
          <p:nvPr/>
        </p:nvCxnSpPr>
        <p:spPr>
          <a:xfrm flipH="1">
            <a:off x="8264253" y="3905233"/>
            <a:ext cx="116658" cy="2438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83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15</a:t>
            </a:r>
            <a:endParaRPr lang="en-US" dirty="0"/>
          </a:p>
        </p:txBody>
      </p:sp>
      <p:sp>
        <p:nvSpPr>
          <p:cNvPr id="3" name="Cube 2"/>
          <p:cNvSpPr/>
          <p:nvPr/>
        </p:nvSpPr>
        <p:spPr>
          <a:xfrm>
            <a:off x="3213011" y="2784874"/>
            <a:ext cx="1728192" cy="10081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FlightStatus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Update event</a:t>
            </a:r>
            <a:endParaRPr lang="en-US" dirty="0"/>
          </a:p>
        </p:txBody>
      </p:sp>
      <p:sp>
        <p:nvSpPr>
          <p:cNvPr id="4" name="Lightning Bolt 3"/>
          <p:cNvSpPr/>
          <p:nvPr/>
        </p:nvSpPr>
        <p:spPr>
          <a:xfrm>
            <a:off x="4075789" y="2352826"/>
            <a:ext cx="576064" cy="648072"/>
          </a:xfrm>
          <a:prstGeom prst="lightningBol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322402"/>
            <a:ext cx="3936713" cy="1354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6"/>
          <p:cNvSpPr/>
          <p:nvPr/>
        </p:nvSpPr>
        <p:spPr>
          <a:xfrm>
            <a:off x="4941203" y="2075175"/>
            <a:ext cx="1495811" cy="1213756"/>
          </a:xfrm>
          <a:custGeom>
            <a:avLst/>
            <a:gdLst>
              <a:gd name="connsiteX0" fmla="*/ 0 w 1303699"/>
              <a:gd name="connsiteY0" fmla="*/ 1220287 h 1491795"/>
              <a:gd name="connsiteX1" fmla="*/ 552261 w 1303699"/>
              <a:gd name="connsiteY1" fmla="*/ 1482838 h 1491795"/>
              <a:gd name="connsiteX2" fmla="*/ 851026 w 1303699"/>
              <a:gd name="connsiteY2" fmla="*/ 930576 h 1491795"/>
              <a:gd name="connsiteX3" fmla="*/ 271604 w 1303699"/>
              <a:gd name="connsiteY3" fmla="*/ 61444 h 1491795"/>
              <a:gd name="connsiteX4" fmla="*/ 1303699 w 1303699"/>
              <a:gd name="connsiteY4" fmla="*/ 70497 h 1491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3699" h="1491795">
                <a:moveTo>
                  <a:pt x="0" y="1220287"/>
                </a:moveTo>
                <a:cubicBezTo>
                  <a:pt x="205211" y="1375705"/>
                  <a:pt x="410423" y="1531123"/>
                  <a:pt x="552261" y="1482838"/>
                </a:cubicBezTo>
                <a:cubicBezTo>
                  <a:pt x="694099" y="1434553"/>
                  <a:pt x="897802" y="1167475"/>
                  <a:pt x="851026" y="930576"/>
                </a:cubicBezTo>
                <a:cubicBezTo>
                  <a:pt x="804250" y="693677"/>
                  <a:pt x="196159" y="204790"/>
                  <a:pt x="271604" y="61444"/>
                </a:cubicBezTo>
                <a:cubicBezTo>
                  <a:pt x="347050" y="-81903"/>
                  <a:pt x="1303699" y="70497"/>
                  <a:pt x="1303699" y="70497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5152020"/>
            <a:ext cx="4930775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2458134" y="4725144"/>
            <a:ext cx="2051021" cy="5040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Java Class</a:t>
            </a:r>
          </a:p>
          <a:p>
            <a:pPr algn="ctr"/>
            <a:r>
              <a:rPr lang="en-US" dirty="0" err="1"/>
              <a:t>EDNEventPublisher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646730" y="5229200"/>
            <a:ext cx="432048" cy="6546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reeform 17"/>
          <p:cNvSpPr/>
          <p:nvPr/>
        </p:nvSpPr>
        <p:spPr>
          <a:xfrm>
            <a:off x="2023780" y="3553653"/>
            <a:ext cx="1834675" cy="1163202"/>
          </a:xfrm>
          <a:custGeom>
            <a:avLst/>
            <a:gdLst>
              <a:gd name="connsiteX0" fmla="*/ 1834675 w 1834675"/>
              <a:gd name="connsiteY0" fmla="*/ 1163202 h 1163202"/>
              <a:gd name="connsiteX1" fmla="*/ 1490643 w 1834675"/>
              <a:gd name="connsiteY1" fmla="*/ 647155 h 1163202"/>
              <a:gd name="connsiteX2" fmla="*/ 23982 w 1834675"/>
              <a:gd name="connsiteY2" fmla="*/ 945919 h 1163202"/>
              <a:gd name="connsiteX3" fmla="*/ 621511 w 1834675"/>
              <a:gd name="connsiteY3" fmla="*/ 122054 h 1163202"/>
              <a:gd name="connsiteX4" fmla="*/ 1173772 w 1834675"/>
              <a:gd name="connsiteY4" fmla="*/ 4359 h 1163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4675" h="1163202">
                <a:moveTo>
                  <a:pt x="1834675" y="1163202"/>
                </a:moveTo>
                <a:cubicBezTo>
                  <a:pt x="1813550" y="923285"/>
                  <a:pt x="1792425" y="683369"/>
                  <a:pt x="1490643" y="647155"/>
                </a:cubicBezTo>
                <a:cubicBezTo>
                  <a:pt x="1188861" y="610941"/>
                  <a:pt x="168837" y="1033436"/>
                  <a:pt x="23982" y="945919"/>
                </a:cubicBezTo>
                <a:cubicBezTo>
                  <a:pt x="-120873" y="858402"/>
                  <a:pt x="429879" y="278981"/>
                  <a:pt x="621511" y="122054"/>
                </a:cubicBezTo>
                <a:cubicBezTo>
                  <a:pt x="813143" y="-34873"/>
                  <a:pt x="1173772" y="4359"/>
                  <a:pt x="1173772" y="4359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605186"/>
            <a:ext cx="4251632" cy="1378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Freeform 18"/>
          <p:cNvSpPr/>
          <p:nvPr/>
        </p:nvSpPr>
        <p:spPr>
          <a:xfrm>
            <a:off x="4941203" y="3573016"/>
            <a:ext cx="1443489" cy="1792587"/>
          </a:xfrm>
          <a:custGeom>
            <a:avLst/>
            <a:gdLst>
              <a:gd name="connsiteX0" fmla="*/ 0 w 1260431"/>
              <a:gd name="connsiteY0" fmla="*/ 0 h 1792587"/>
              <a:gd name="connsiteX1" fmla="*/ 1059256 w 1260431"/>
              <a:gd name="connsiteY1" fmla="*/ 362139 h 1792587"/>
              <a:gd name="connsiteX2" fmla="*/ 1176951 w 1260431"/>
              <a:gd name="connsiteY2" fmla="*/ 642796 h 1792587"/>
              <a:gd name="connsiteX3" fmla="*/ 117695 w 1260431"/>
              <a:gd name="connsiteY3" fmla="*/ 606583 h 1792587"/>
              <a:gd name="connsiteX4" fmla="*/ 217284 w 1260431"/>
              <a:gd name="connsiteY4" fmla="*/ 1792587 h 179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431" h="1792587">
                <a:moveTo>
                  <a:pt x="0" y="0"/>
                </a:moveTo>
                <a:cubicBezTo>
                  <a:pt x="431549" y="127503"/>
                  <a:pt x="863098" y="255006"/>
                  <a:pt x="1059256" y="362139"/>
                </a:cubicBezTo>
                <a:cubicBezTo>
                  <a:pt x="1255414" y="469272"/>
                  <a:pt x="1333878" y="602055"/>
                  <a:pt x="1176951" y="642796"/>
                </a:cubicBezTo>
                <a:cubicBezTo>
                  <a:pt x="1020024" y="683537"/>
                  <a:pt x="277640" y="414951"/>
                  <a:pt x="117695" y="606583"/>
                </a:cubicBezTo>
                <a:cubicBezTo>
                  <a:pt x="-42250" y="798215"/>
                  <a:pt x="217284" y="1792587"/>
                  <a:pt x="217284" y="1792587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6985475" y="3226802"/>
            <a:ext cx="2051021" cy="92227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Java Class</a:t>
            </a:r>
          </a:p>
          <a:p>
            <a:pPr algn="ctr"/>
            <a:r>
              <a:rPr lang="en-US" dirty="0" err="1"/>
              <a:t>FlightStatusUpdateEventSubscriber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556890" y="3226802"/>
            <a:ext cx="535390" cy="9942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EDN API</a:t>
            </a:r>
            <a:endParaRPr lang="en-US" sz="1200" dirty="0"/>
          </a:p>
        </p:txBody>
      </p:sp>
      <p:sp>
        <p:nvSpPr>
          <p:cNvPr id="21" name="Freeform 20"/>
          <p:cNvSpPr/>
          <p:nvPr/>
        </p:nvSpPr>
        <p:spPr>
          <a:xfrm>
            <a:off x="4941203" y="3284984"/>
            <a:ext cx="2346837" cy="430670"/>
          </a:xfrm>
          <a:custGeom>
            <a:avLst/>
            <a:gdLst>
              <a:gd name="connsiteX0" fmla="*/ 0 w 2055137"/>
              <a:gd name="connsiteY0" fmla="*/ 74832 h 430670"/>
              <a:gd name="connsiteX1" fmla="*/ 896293 w 2055137"/>
              <a:gd name="connsiteY1" fmla="*/ 418864 h 430670"/>
              <a:gd name="connsiteX2" fmla="*/ 1032095 w 2055137"/>
              <a:gd name="connsiteY2" fmla="*/ 319276 h 430670"/>
              <a:gd name="connsiteX3" fmla="*/ 878186 w 2055137"/>
              <a:gd name="connsiteY3" fmla="*/ 11458 h 430670"/>
              <a:gd name="connsiteX4" fmla="*/ 1321806 w 2055137"/>
              <a:gd name="connsiteY4" fmla="*/ 65779 h 430670"/>
              <a:gd name="connsiteX5" fmla="*/ 2055137 w 2055137"/>
              <a:gd name="connsiteY5" fmla="*/ 65779 h 430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5137" h="430670">
                <a:moveTo>
                  <a:pt x="0" y="74832"/>
                </a:moveTo>
                <a:cubicBezTo>
                  <a:pt x="362138" y="226477"/>
                  <a:pt x="724277" y="378123"/>
                  <a:pt x="896293" y="418864"/>
                </a:cubicBezTo>
                <a:cubicBezTo>
                  <a:pt x="1068309" y="459605"/>
                  <a:pt x="1035113" y="387177"/>
                  <a:pt x="1032095" y="319276"/>
                </a:cubicBezTo>
                <a:cubicBezTo>
                  <a:pt x="1029077" y="251375"/>
                  <a:pt x="829901" y="53707"/>
                  <a:pt x="878186" y="11458"/>
                </a:cubicBezTo>
                <a:cubicBezTo>
                  <a:pt x="926471" y="-30791"/>
                  <a:pt x="1125648" y="56726"/>
                  <a:pt x="1321806" y="65779"/>
                </a:cubicBezTo>
                <a:cubicBezTo>
                  <a:pt x="1517964" y="74832"/>
                  <a:pt x="2055137" y="65779"/>
                  <a:pt x="2055137" y="65779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68612" y="1538493"/>
            <a:ext cx="2051021" cy="92227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Java Class</a:t>
            </a:r>
          </a:p>
          <a:p>
            <a:pPr algn="ctr"/>
            <a:r>
              <a:rPr lang="en-US" dirty="0" err="1"/>
              <a:t>FlightStatusUpdateEventPublisher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2219633" y="1538493"/>
            <a:ext cx="535390" cy="9942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EDN API</a:t>
            </a:r>
            <a:endParaRPr lang="en-US" sz="1200" dirty="0"/>
          </a:p>
        </p:txBody>
      </p:sp>
      <p:sp>
        <p:nvSpPr>
          <p:cNvPr id="23" name="Freeform 22"/>
          <p:cNvSpPr/>
          <p:nvPr/>
        </p:nvSpPr>
        <p:spPr>
          <a:xfrm>
            <a:off x="1921014" y="1610979"/>
            <a:ext cx="1294645" cy="1566787"/>
          </a:xfrm>
          <a:custGeom>
            <a:avLst/>
            <a:gdLst>
              <a:gd name="connsiteX0" fmla="*/ 0 w 1294645"/>
              <a:gd name="connsiteY0" fmla="*/ 163500 h 1566787"/>
              <a:gd name="connsiteX1" fmla="*/ 316871 w 1294645"/>
              <a:gd name="connsiteY1" fmla="*/ 136340 h 1566787"/>
              <a:gd name="connsiteX2" fmla="*/ 1113576 w 1294645"/>
              <a:gd name="connsiteY2" fmla="*/ 63912 h 1566787"/>
              <a:gd name="connsiteX3" fmla="*/ 959667 w 1294645"/>
              <a:gd name="connsiteY3" fmla="*/ 1168435 h 1566787"/>
              <a:gd name="connsiteX4" fmla="*/ 1294645 w 1294645"/>
              <a:gd name="connsiteY4" fmla="*/ 1566787 h 156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645" h="1566787">
                <a:moveTo>
                  <a:pt x="0" y="163500"/>
                </a:moveTo>
                <a:lnTo>
                  <a:pt x="316871" y="136340"/>
                </a:lnTo>
                <a:cubicBezTo>
                  <a:pt x="502467" y="119742"/>
                  <a:pt x="1006443" y="-108104"/>
                  <a:pt x="1113576" y="63912"/>
                </a:cubicBezTo>
                <a:cubicBezTo>
                  <a:pt x="1220709" y="235928"/>
                  <a:pt x="929489" y="917956"/>
                  <a:pt x="959667" y="1168435"/>
                </a:cubicBezTo>
                <a:cubicBezTo>
                  <a:pt x="989845" y="1418914"/>
                  <a:pt x="1294645" y="1566787"/>
                  <a:pt x="1294645" y="1566787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45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97" y="3751124"/>
            <a:ext cx="7200900" cy="2667000"/>
          </a:xfrm>
          <a:prstGeom prst="rect">
            <a:avLst/>
          </a:prstGeom>
          <a:noFill/>
          <a:ln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Oval 15"/>
          <p:cNvSpPr/>
          <p:nvPr/>
        </p:nvSpPr>
        <p:spPr>
          <a:xfrm>
            <a:off x="7417769" y="5353424"/>
            <a:ext cx="2232248" cy="928865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i="1" dirty="0" err="1" smtClean="0">
                <a:solidFill>
                  <a:schemeClr val="accent3">
                    <a:lumMod val="50000"/>
                  </a:schemeClr>
                </a:solidFill>
              </a:rPr>
              <a:t>CarParkStatus</a:t>
            </a:r>
            <a:endParaRPr lang="nl-NL" sz="1400" i="1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nl-NL" sz="1400" dirty="0" smtClean="0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nl-NL" sz="1400" dirty="0" err="1" smtClean="0">
                <a:solidFill>
                  <a:schemeClr val="accent3">
                    <a:lumMod val="50000"/>
                  </a:schemeClr>
                </a:solidFill>
              </a:rPr>
              <a:t>CarParkId</a:t>
            </a:r>
            <a:endParaRPr lang="nl-NL" sz="1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nl-NL" sz="1400" dirty="0" smtClean="0">
                <a:solidFill>
                  <a:schemeClr val="accent3">
                    <a:lumMod val="50000"/>
                  </a:schemeClr>
                </a:solidFill>
              </a:rPr>
              <a:t>#</a:t>
            </a:r>
            <a:r>
              <a:rPr lang="nl-NL" sz="1400" dirty="0" err="1" smtClean="0">
                <a:solidFill>
                  <a:schemeClr val="accent3">
                    <a:lumMod val="50000"/>
                  </a:schemeClr>
                </a:solidFill>
              </a:rPr>
              <a:t>cars</a:t>
            </a:r>
            <a:endParaRPr lang="nl-NL" sz="1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nl-NL" sz="1400" dirty="0" err="1" smtClean="0">
                <a:solidFill>
                  <a:schemeClr val="accent3">
                    <a:lumMod val="50000"/>
                  </a:schemeClr>
                </a:solidFill>
              </a:rPr>
              <a:t>Avg</a:t>
            </a:r>
            <a:r>
              <a:rPr lang="nl-NL" sz="1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nl-NL" sz="1400" dirty="0" err="1" smtClean="0">
                <a:solidFill>
                  <a:schemeClr val="accent3">
                    <a:lumMod val="50000"/>
                  </a:schemeClr>
                </a:solidFill>
              </a:rPr>
              <a:t>stay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16</a:t>
            </a:r>
            <a:endParaRPr lang="en-US" dirty="0"/>
          </a:p>
        </p:txBody>
      </p:sp>
      <p:pic>
        <p:nvPicPr>
          <p:cNvPr id="3" name="Picture 2" descr="http://www.toulonairport.net/Images/exit-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49"/>
          <a:stretch/>
        </p:blipFill>
        <p:spPr bwMode="auto">
          <a:xfrm>
            <a:off x="107504" y="658020"/>
            <a:ext cx="3153442" cy="238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2843808" y="1253348"/>
            <a:ext cx="1023022" cy="202906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Fast</a:t>
            </a:r>
            <a:r>
              <a:rPr lang="nl-NL" dirty="0" smtClean="0"/>
              <a:t> Data</a:t>
            </a:r>
            <a:endParaRPr lang="en-US" dirty="0"/>
          </a:p>
        </p:txBody>
      </p:sp>
      <p:sp>
        <p:nvSpPr>
          <p:cNvPr id="5" name="Cube 4"/>
          <p:cNvSpPr/>
          <p:nvPr/>
        </p:nvSpPr>
        <p:spPr>
          <a:xfrm>
            <a:off x="3779912" y="1822691"/>
            <a:ext cx="1545080" cy="1169377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OEP</a:t>
            </a:r>
            <a:endParaRPr lang="en-US" sz="1400" dirty="0"/>
          </a:p>
        </p:txBody>
      </p:sp>
      <p:sp>
        <p:nvSpPr>
          <p:cNvPr id="6" name="Oval 5"/>
          <p:cNvSpPr/>
          <p:nvPr/>
        </p:nvSpPr>
        <p:spPr>
          <a:xfrm>
            <a:off x="524642" y="857591"/>
            <a:ext cx="2016224" cy="756084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7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i="1" dirty="0" err="1" smtClean="0"/>
              <a:t>Car</a:t>
            </a:r>
            <a:r>
              <a:rPr lang="nl-NL" sz="1400" i="1" dirty="0" smtClean="0"/>
              <a:t> Entry</a:t>
            </a:r>
          </a:p>
          <a:p>
            <a:pPr algn="ctr"/>
            <a:r>
              <a:rPr lang="nl-NL" sz="1400" dirty="0" smtClean="0"/>
              <a:t>- </a:t>
            </a:r>
            <a:r>
              <a:rPr lang="nl-NL" sz="1400" dirty="0" err="1" smtClean="0"/>
              <a:t>CarParkId</a:t>
            </a:r>
            <a:endParaRPr lang="nl-NL" sz="1400" dirty="0" smtClean="0"/>
          </a:p>
          <a:p>
            <a:pPr algn="ctr"/>
            <a:r>
              <a:rPr lang="nl-NL" sz="1400" dirty="0" smtClean="0"/>
              <a:t>- </a:t>
            </a:r>
            <a:r>
              <a:rPr lang="nl-NL" sz="1400" dirty="0" err="1" smtClean="0"/>
              <a:t>Licence</a:t>
            </a:r>
            <a:r>
              <a:rPr lang="nl-NL" sz="1400" dirty="0" smtClean="0"/>
              <a:t> </a:t>
            </a:r>
            <a:r>
              <a:rPr lang="nl-NL" sz="1400" dirty="0" err="1" smtClean="0"/>
              <a:t>Plate</a:t>
            </a:r>
            <a:endParaRPr lang="en-US" sz="1400" dirty="0"/>
          </a:p>
        </p:txBody>
      </p:sp>
      <p:sp>
        <p:nvSpPr>
          <p:cNvPr id="7" name="Lightning Bolt 6"/>
          <p:cNvSpPr/>
          <p:nvPr/>
        </p:nvSpPr>
        <p:spPr>
          <a:xfrm rot="1429222">
            <a:off x="524642" y="475940"/>
            <a:ext cx="576064" cy="792088"/>
          </a:xfrm>
          <a:prstGeom prst="lightningBol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6650" y="1914351"/>
            <a:ext cx="2016224" cy="756084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7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i="1" dirty="0" err="1"/>
              <a:t>Car</a:t>
            </a:r>
            <a:r>
              <a:rPr lang="nl-NL" sz="1400" i="1" dirty="0"/>
              <a:t> Exit</a:t>
            </a:r>
          </a:p>
          <a:p>
            <a:pPr algn="ctr"/>
            <a:r>
              <a:rPr lang="nl-NL" sz="1400" i="1" dirty="0"/>
              <a:t>- </a:t>
            </a:r>
            <a:r>
              <a:rPr lang="nl-NL" sz="1400" i="1" dirty="0" err="1"/>
              <a:t>CarParkId</a:t>
            </a:r>
            <a:endParaRPr lang="nl-NL" sz="1400" i="1" dirty="0"/>
          </a:p>
          <a:p>
            <a:pPr algn="ctr"/>
            <a:r>
              <a:rPr lang="nl-NL" sz="1400" i="1" dirty="0"/>
              <a:t>- </a:t>
            </a:r>
            <a:r>
              <a:rPr lang="nl-NL" sz="1400" i="1" dirty="0" err="1"/>
              <a:t>Licence</a:t>
            </a:r>
            <a:r>
              <a:rPr lang="nl-NL" sz="1400" i="1" dirty="0"/>
              <a:t> </a:t>
            </a:r>
            <a:r>
              <a:rPr lang="nl-NL" sz="1400" i="1" dirty="0" err="1"/>
              <a:t>Plate</a:t>
            </a:r>
            <a:endParaRPr lang="en-US" sz="1400" i="1" dirty="0"/>
          </a:p>
        </p:txBody>
      </p:sp>
      <p:sp>
        <p:nvSpPr>
          <p:cNvPr id="9" name="Lightning Bolt 8"/>
          <p:cNvSpPr/>
          <p:nvPr/>
        </p:nvSpPr>
        <p:spPr>
          <a:xfrm rot="1429222">
            <a:off x="596650" y="1532700"/>
            <a:ext cx="576064" cy="792088"/>
          </a:xfrm>
          <a:prstGeom prst="lightningBol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083886" y="6004690"/>
            <a:ext cx="2466588" cy="864008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i="1" dirty="0" err="1" smtClean="0">
                <a:solidFill>
                  <a:schemeClr val="accent3">
                    <a:lumMod val="50000"/>
                  </a:schemeClr>
                </a:solidFill>
              </a:rPr>
              <a:t>CarparkCapacityAlert</a:t>
            </a:r>
            <a:endParaRPr lang="nl-NL" sz="1400" i="1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nl-NL" sz="1400" dirty="0" smtClean="0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nl-NL" sz="1400" dirty="0" err="1" smtClean="0">
                <a:solidFill>
                  <a:schemeClr val="accent3">
                    <a:lumMod val="50000"/>
                  </a:schemeClr>
                </a:solidFill>
              </a:rPr>
              <a:t>CarParkId</a:t>
            </a:r>
            <a:endParaRPr lang="nl-NL" sz="1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nl-NL" sz="1400" dirty="0" smtClean="0">
                <a:solidFill>
                  <a:schemeClr val="accent3">
                    <a:lumMod val="50000"/>
                  </a:schemeClr>
                </a:solidFill>
              </a:rPr>
              <a:t>- % full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Lightning Bolt 10"/>
          <p:cNvSpPr/>
          <p:nvPr/>
        </p:nvSpPr>
        <p:spPr>
          <a:xfrm rot="1429222">
            <a:off x="6073779" y="5894349"/>
            <a:ext cx="617437" cy="563581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865930" y="3148122"/>
            <a:ext cx="2232248" cy="75608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i="1" dirty="0" err="1" smtClean="0">
                <a:solidFill>
                  <a:schemeClr val="accent3">
                    <a:lumMod val="50000"/>
                  </a:schemeClr>
                </a:solidFill>
              </a:rPr>
              <a:t>AbandonedCar</a:t>
            </a:r>
            <a:endParaRPr lang="nl-NL" sz="1400" i="1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nl-NL" sz="1400" dirty="0" smtClean="0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nl-NL" sz="1400" dirty="0" err="1" smtClean="0">
                <a:solidFill>
                  <a:schemeClr val="accent3">
                    <a:lumMod val="50000"/>
                  </a:schemeClr>
                </a:solidFill>
              </a:rPr>
              <a:t>CarParkId</a:t>
            </a:r>
            <a:endParaRPr lang="nl-NL" sz="1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nl-NL" sz="1400" dirty="0" smtClean="0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nl-NL" sz="1400" dirty="0" err="1" smtClean="0">
                <a:solidFill>
                  <a:schemeClr val="accent3">
                    <a:lumMod val="50000"/>
                  </a:schemeClr>
                </a:solidFill>
              </a:rPr>
              <a:t>Licence</a:t>
            </a:r>
            <a:r>
              <a:rPr lang="nl-NL" sz="1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nl-NL" sz="1400" dirty="0" err="1" smtClean="0">
                <a:solidFill>
                  <a:schemeClr val="accent3">
                    <a:lumMod val="50000"/>
                  </a:schemeClr>
                </a:solidFill>
              </a:rPr>
              <a:t>Plate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Lightning Bolt 12"/>
          <p:cNvSpPr/>
          <p:nvPr/>
        </p:nvSpPr>
        <p:spPr>
          <a:xfrm rot="1429222">
            <a:off x="6858343" y="3052293"/>
            <a:ext cx="523367" cy="504665"/>
          </a:xfrm>
          <a:prstGeom prst="lightningBol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020570" y="4346697"/>
            <a:ext cx="2348353" cy="928865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i="1" dirty="0" err="1" smtClean="0">
                <a:solidFill>
                  <a:schemeClr val="accent3">
                    <a:lumMod val="50000"/>
                  </a:schemeClr>
                </a:solidFill>
              </a:rPr>
              <a:t>CarStayDone</a:t>
            </a:r>
            <a:endParaRPr lang="nl-NL" sz="1400" i="1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nl-NL" sz="1400" dirty="0" smtClean="0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nl-NL" sz="1400" dirty="0" err="1" smtClean="0">
                <a:solidFill>
                  <a:schemeClr val="accent3">
                    <a:lumMod val="50000"/>
                  </a:schemeClr>
                </a:solidFill>
              </a:rPr>
              <a:t>CarParkId</a:t>
            </a:r>
            <a:endParaRPr lang="nl-NL" sz="1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nl-NL" sz="1400" dirty="0" err="1" smtClean="0">
                <a:solidFill>
                  <a:schemeClr val="accent3">
                    <a:lumMod val="50000"/>
                  </a:schemeClr>
                </a:solidFill>
              </a:rPr>
              <a:t>Licence</a:t>
            </a:r>
            <a:r>
              <a:rPr lang="nl-NL" sz="1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nl-NL" sz="1400" dirty="0" err="1" smtClean="0">
                <a:solidFill>
                  <a:schemeClr val="accent3">
                    <a:lumMod val="50000"/>
                  </a:schemeClr>
                </a:solidFill>
              </a:rPr>
              <a:t>Plate</a:t>
            </a:r>
            <a:endParaRPr lang="nl-NL" sz="1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nl-NL" sz="1400" dirty="0" err="1" smtClean="0">
                <a:solidFill>
                  <a:schemeClr val="accent3">
                    <a:lumMod val="50000"/>
                  </a:schemeClr>
                </a:solidFill>
              </a:rPr>
              <a:t>Duration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" name="Lightning Bolt 14"/>
          <p:cNvSpPr/>
          <p:nvPr/>
        </p:nvSpPr>
        <p:spPr>
          <a:xfrm rot="1429222">
            <a:off x="7346354" y="4214536"/>
            <a:ext cx="494285" cy="438791"/>
          </a:xfrm>
          <a:prstGeom prst="lightningBol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ghtning Bolt 16"/>
          <p:cNvSpPr/>
          <p:nvPr/>
        </p:nvSpPr>
        <p:spPr>
          <a:xfrm rot="1429222">
            <a:off x="7412658" y="5362541"/>
            <a:ext cx="494285" cy="438791"/>
          </a:xfrm>
          <a:prstGeom prst="lightningBol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87" y="3609605"/>
            <a:ext cx="822325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Freeform 17"/>
          <p:cNvSpPr/>
          <p:nvPr/>
        </p:nvSpPr>
        <p:spPr>
          <a:xfrm>
            <a:off x="5485532" y="5984341"/>
            <a:ext cx="714573" cy="595896"/>
          </a:xfrm>
          <a:custGeom>
            <a:avLst/>
            <a:gdLst>
              <a:gd name="connsiteX0" fmla="*/ 62724 w 714573"/>
              <a:gd name="connsiteY0" fmla="*/ 0 h 595896"/>
              <a:gd name="connsiteX1" fmla="*/ 62724 w 714573"/>
              <a:gd name="connsiteY1" fmla="*/ 570368 h 595896"/>
              <a:gd name="connsiteX2" fmla="*/ 714573 w 714573"/>
              <a:gd name="connsiteY2" fmla="*/ 443619 h 595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573" h="595896">
                <a:moveTo>
                  <a:pt x="62724" y="0"/>
                </a:moveTo>
                <a:cubicBezTo>
                  <a:pt x="8403" y="248216"/>
                  <a:pt x="-45917" y="496432"/>
                  <a:pt x="62724" y="570368"/>
                </a:cubicBezTo>
                <a:cubicBezTo>
                  <a:pt x="171365" y="644304"/>
                  <a:pt x="442969" y="543961"/>
                  <a:pt x="714573" y="4436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377758" y="4634353"/>
            <a:ext cx="1720159" cy="200197"/>
          </a:xfrm>
          <a:custGeom>
            <a:avLst/>
            <a:gdLst>
              <a:gd name="connsiteX0" fmla="*/ 0 w 1720159"/>
              <a:gd name="connsiteY0" fmla="*/ 136823 h 200197"/>
              <a:gd name="connsiteX1" fmla="*/ 986828 w 1720159"/>
              <a:gd name="connsiteY1" fmla="*/ 1021 h 200197"/>
              <a:gd name="connsiteX2" fmla="*/ 1720159 w 1720159"/>
              <a:gd name="connsiteY2" fmla="*/ 200197 h 200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0159" h="200197">
                <a:moveTo>
                  <a:pt x="0" y="136823"/>
                </a:moveTo>
                <a:cubicBezTo>
                  <a:pt x="350067" y="63641"/>
                  <a:pt x="700135" y="-9541"/>
                  <a:pt x="986828" y="1021"/>
                </a:cubicBezTo>
                <a:cubicBezTo>
                  <a:pt x="1273521" y="11583"/>
                  <a:pt x="1496840" y="105890"/>
                  <a:pt x="1720159" y="20019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38750" y="3530851"/>
            <a:ext cx="1323777" cy="497941"/>
          </a:xfrm>
          <a:custGeom>
            <a:avLst/>
            <a:gdLst>
              <a:gd name="connsiteX0" fmla="*/ 1971 w 1323777"/>
              <a:gd name="connsiteY0" fmla="*/ 497941 h 497941"/>
              <a:gd name="connsiteX1" fmla="*/ 210200 w 1323777"/>
              <a:gd name="connsiteY1" fmla="*/ 126749 h 497941"/>
              <a:gd name="connsiteX2" fmla="*/ 1323777 w 1323777"/>
              <a:gd name="connsiteY2" fmla="*/ 0 h 49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777" h="497941">
                <a:moveTo>
                  <a:pt x="1971" y="497941"/>
                </a:moveTo>
                <a:cubicBezTo>
                  <a:pt x="-4065" y="353840"/>
                  <a:pt x="-10101" y="209739"/>
                  <a:pt x="210200" y="126749"/>
                </a:cubicBezTo>
                <a:cubicBezTo>
                  <a:pt x="430501" y="43759"/>
                  <a:pt x="877139" y="21879"/>
                  <a:pt x="132377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459240" y="5350598"/>
            <a:ext cx="1973655" cy="389299"/>
          </a:xfrm>
          <a:custGeom>
            <a:avLst/>
            <a:gdLst>
              <a:gd name="connsiteX0" fmla="*/ 0 w 1973655"/>
              <a:gd name="connsiteY0" fmla="*/ 0 h 389299"/>
              <a:gd name="connsiteX1" fmla="*/ 633742 w 1973655"/>
              <a:gd name="connsiteY1" fmla="*/ 244444 h 389299"/>
              <a:gd name="connsiteX2" fmla="*/ 1973655 w 1973655"/>
              <a:gd name="connsiteY2" fmla="*/ 389299 h 38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655" h="389299">
                <a:moveTo>
                  <a:pt x="0" y="0"/>
                </a:moveTo>
                <a:cubicBezTo>
                  <a:pt x="152400" y="89780"/>
                  <a:pt x="304800" y="179561"/>
                  <a:pt x="633742" y="244444"/>
                </a:cubicBezTo>
                <a:cubicBezTo>
                  <a:pt x="962684" y="309327"/>
                  <a:pt x="1468169" y="349313"/>
                  <a:pt x="1973655" y="38929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0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malaysiacentral.com/information-directory/wp-content/uploads/2014/05/700-gateway-klia2-level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89" y="1170205"/>
            <a:ext cx="8362807" cy="470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1415259">
            <a:off x="1483815" y="3963056"/>
            <a:ext cx="3600400" cy="553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415259">
            <a:off x="807106" y="4243874"/>
            <a:ext cx="1574739" cy="1280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20593934">
            <a:off x="6891412" y="943452"/>
            <a:ext cx="2148896" cy="1280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4088114">
            <a:off x="1482548" y="1429836"/>
            <a:ext cx="536317" cy="4135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43608" y="13314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EXIT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32439" y="4491695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 smtClean="0"/>
              <a:t>Main</a:t>
            </a:r>
            <a:r>
              <a:rPr lang="nl-NL" dirty="0" smtClean="0"/>
              <a:t> Terminal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2113136" y="1874796"/>
            <a:ext cx="4576886" cy="2095500"/>
          </a:xfrm>
          <a:custGeom>
            <a:avLst/>
            <a:gdLst>
              <a:gd name="connsiteX0" fmla="*/ 4495800 w 4576886"/>
              <a:gd name="connsiteY0" fmla="*/ 2095500 h 2095500"/>
              <a:gd name="connsiteX1" fmla="*/ 4572000 w 4576886"/>
              <a:gd name="connsiteY1" fmla="*/ 1762125 h 2095500"/>
              <a:gd name="connsiteX2" fmla="*/ 4371975 w 4576886"/>
              <a:gd name="connsiteY2" fmla="*/ 1381125 h 2095500"/>
              <a:gd name="connsiteX3" fmla="*/ 3038475 w 4576886"/>
              <a:gd name="connsiteY3" fmla="*/ 1514475 h 2095500"/>
              <a:gd name="connsiteX4" fmla="*/ 3400425 w 4576886"/>
              <a:gd name="connsiteY4" fmla="*/ 1162050 h 2095500"/>
              <a:gd name="connsiteX5" fmla="*/ 2762250 w 4576886"/>
              <a:gd name="connsiteY5" fmla="*/ 1228725 h 2095500"/>
              <a:gd name="connsiteX6" fmla="*/ 1914525 w 4576886"/>
              <a:gd name="connsiteY6" fmla="*/ 857250 h 2095500"/>
              <a:gd name="connsiteX7" fmla="*/ 933450 w 4576886"/>
              <a:gd name="connsiteY7" fmla="*/ 838200 h 2095500"/>
              <a:gd name="connsiteX8" fmla="*/ 1000125 w 4576886"/>
              <a:gd name="connsiteY8" fmla="*/ 657225 h 2095500"/>
              <a:gd name="connsiteX9" fmla="*/ 752475 w 4576886"/>
              <a:gd name="connsiteY9" fmla="*/ 352425 h 2095500"/>
              <a:gd name="connsiteX10" fmla="*/ 0 w 4576886"/>
              <a:gd name="connsiteY10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6886" h="2095500">
                <a:moveTo>
                  <a:pt x="4495800" y="2095500"/>
                </a:moveTo>
                <a:cubicBezTo>
                  <a:pt x="4544218" y="1988343"/>
                  <a:pt x="4592637" y="1881187"/>
                  <a:pt x="4572000" y="1762125"/>
                </a:cubicBezTo>
                <a:cubicBezTo>
                  <a:pt x="4551363" y="1643063"/>
                  <a:pt x="4627562" y="1422400"/>
                  <a:pt x="4371975" y="1381125"/>
                </a:cubicBezTo>
                <a:cubicBezTo>
                  <a:pt x="4116388" y="1339850"/>
                  <a:pt x="3200400" y="1550987"/>
                  <a:pt x="3038475" y="1514475"/>
                </a:cubicBezTo>
                <a:cubicBezTo>
                  <a:pt x="2876550" y="1477963"/>
                  <a:pt x="3446462" y="1209675"/>
                  <a:pt x="3400425" y="1162050"/>
                </a:cubicBezTo>
                <a:cubicBezTo>
                  <a:pt x="3354387" y="1114425"/>
                  <a:pt x="3009900" y="1279525"/>
                  <a:pt x="2762250" y="1228725"/>
                </a:cubicBezTo>
                <a:cubicBezTo>
                  <a:pt x="2514600" y="1177925"/>
                  <a:pt x="2219325" y="922337"/>
                  <a:pt x="1914525" y="857250"/>
                </a:cubicBezTo>
                <a:cubicBezTo>
                  <a:pt x="1609725" y="792163"/>
                  <a:pt x="1085850" y="871537"/>
                  <a:pt x="933450" y="838200"/>
                </a:cubicBezTo>
                <a:cubicBezTo>
                  <a:pt x="781050" y="804863"/>
                  <a:pt x="1030287" y="738187"/>
                  <a:pt x="1000125" y="657225"/>
                </a:cubicBezTo>
                <a:cubicBezTo>
                  <a:pt x="969963" y="576263"/>
                  <a:pt x="919162" y="461962"/>
                  <a:pt x="752475" y="352425"/>
                </a:cubicBezTo>
                <a:cubicBezTo>
                  <a:pt x="585788" y="242888"/>
                  <a:pt x="0" y="0"/>
                  <a:pt x="0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44207" y="2922546"/>
            <a:ext cx="216024" cy="19925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465031" y="3174574"/>
            <a:ext cx="216024" cy="19925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038847" y="3326974"/>
            <a:ext cx="216024" cy="19925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http://noethics.net/News/images/stories/thief12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288" y="1427369"/>
            <a:ext cx="718258" cy="85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>
            <a:stCxn id="11" idx="0"/>
          </p:cNvCxnSpPr>
          <p:nvPr/>
        </p:nvCxnSpPr>
        <p:spPr>
          <a:xfrm flipV="1">
            <a:off x="5552219" y="2329714"/>
            <a:ext cx="324036" cy="5928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552219" y="2041682"/>
            <a:ext cx="756084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$440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624835" y="2617560"/>
            <a:ext cx="324036" cy="5928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624835" y="2329528"/>
            <a:ext cx="756084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$300</a:t>
            </a:r>
            <a:endParaRPr lang="en-US" dirty="0"/>
          </a:p>
        </p:txBody>
      </p:sp>
      <p:cxnSp>
        <p:nvCxnSpPr>
          <p:cNvPr id="19" name="Straight Connector 18"/>
          <p:cNvCxnSpPr>
            <a:stCxn id="100" idx="1"/>
          </p:cNvCxnSpPr>
          <p:nvPr/>
        </p:nvCxnSpPr>
        <p:spPr>
          <a:xfrm flipH="1" flipV="1">
            <a:off x="2707903" y="2559698"/>
            <a:ext cx="247660" cy="872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2"/>
          </p:cNvCxnSpPr>
          <p:nvPr/>
        </p:nvCxnSpPr>
        <p:spPr>
          <a:xfrm flipH="1">
            <a:off x="4824916" y="3426602"/>
            <a:ext cx="213931" cy="212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107119" y="3355018"/>
            <a:ext cx="756084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$380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644007" y="204168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680011" y="211369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752019" y="208607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824027" y="218569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896035" y="309418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040051" y="319381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96035" y="319381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184067" y="319381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220071" y="331020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256075" y="232971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148063" y="230209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12059" y="223008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004047" y="230209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436095" y="237410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508103" y="247373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436095" y="247373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616115" y="247373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796135" y="259012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724127" y="270652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688123" y="261774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832139" y="251811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264187" y="273414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372199" y="276176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300191" y="287815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228183" y="283377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336195" y="280615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444207" y="287815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372199" y="295016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624227" y="283377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660231" y="295016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696235" y="283377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840251" y="287815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804247" y="295016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840251" y="297778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912259" y="297778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056275" y="302217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200291" y="306656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6352691" y="312180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6236295" y="312180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5948263" y="304979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6704347" y="331020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/>
          <p:cNvSpPr/>
          <p:nvPr/>
        </p:nvSpPr>
        <p:spPr>
          <a:xfrm>
            <a:off x="6776355" y="326581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6668343" y="322143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5444207" y="381426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5696235" y="384188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5588223" y="386950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5480211" y="369786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5228183" y="374225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5408203" y="378664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5588223" y="374225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5372199" y="369786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/>
          <p:cNvSpPr/>
          <p:nvPr/>
        </p:nvSpPr>
        <p:spPr>
          <a:xfrm>
            <a:off x="5156175" y="365347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/>
          <p:cNvSpPr/>
          <p:nvPr/>
        </p:nvSpPr>
        <p:spPr>
          <a:xfrm>
            <a:off x="1411759" y="204168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447763" y="211369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519771" y="208607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591779" y="218569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023827" y="232971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915815" y="230209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1879811" y="223008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1771799" y="230209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2203847" y="237410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2275855" y="247373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2203847" y="247373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2383867" y="247373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2563887" y="259012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2491879" y="270652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2455875" y="261774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2599891" y="251811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2102086" y="2199657"/>
            <a:ext cx="756084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$250</a:t>
            </a:r>
            <a:endParaRPr lang="en-US" dirty="0"/>
          </a:p>
        </p:txBody>
      </p:sp>
      <p:sp>
        <p:nvSpPr>
          <p:cNvPr id="91" name="Oval 90"/>
          <p:cNvSpPr/>
          <p:nvPr/>
        </p:nvSpPr>
        <p:spPr>
          <a:xfrm>
            <a:off x="2635895" y="257335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2815915" y="261774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887923" y="271737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2815915" y="271737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2995935" y="271737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3175955" y="283377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103947" y="295016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3067943" y="286139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3211959" y="276176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2923927" y="2617746"/>
            <a:ext cx="216024" cy="19925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lowchart: Direct Access Storage 104"/>
          <p:cNvSpPr/>
          <p:nvPr/>
        </p:nvSpPr>
        <p:spPr>
          <a:xfrm rot="20650735">
            <a:off x="2680111" y="4747036"/>
            <a:ext cx="1838289" cy="576064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JMS Queue</a:t>
            </a:r>
            <a:endParaRPr lang="en-US" dirty="0"/>
          </a:p>
        </p:txBody>
      </p:sp>
      <p:sp>
        <p:nvSpPr>
          <p:cNvPr id="108" name="Right Arrow 107"/>
          <p:cNvSpPr/>
          <p:nvPr/>
        </p:nvSpPr>
        <p:spPr>
          <a:xfrm>
            <a:off x="35496" y="4568285"/>
            <a:ext cx="1023022" cy="202906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Fast</a:t>
            </a:r>
            <a:r>
              <a:rPr lang="nl-NL" dirty="0" smtClean="0"/>
              <a:t> Data</a:t>
            </a:r>
            <a:endParaRPr lang="en-US" dirty="0"/>
          </a:p>
        </p:txBody>
      </p:sp>
      <p:sp>
        <p:nvSpPr>
          <p:cNvPr id="109" name="Cube 108"/>
          <p:cNvSpPr/>
          <p:nvPr/>
        </p:nvSpPr>
        <p:spPr>
          <a:xfrm>
            <a:off x="971600" y="5137628"/>
            <a:ext cx="1545080" cy="1169377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OEP</a:t>
            </a:r>
            <a:endParaRPr lang="en-US" sz="1400" dirty="0"/>
          </a:p>
        </p:txBody>
      </p:sp>
      <p:sp>
        <p:nvSpPr>
          <p:cNvPr id="110" name="Flowchart: Direct Access Storage 109"/>
          <p:cNvSpPr/>
          <p:nvPr/>
        </p:nvSpPr>
        <p:spPr>
          <a:xfrm>
            <a:off x="2195736" y="5947847"/>
            <a:ext cx="1844315" cy="314055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EDN</a:t>
            </a:r>
            <a:endParaRPr lang="en-US" sz="1400" dirty="0"/>
          </a:p>
        </p:txBody>
      </p:sp>
      <p:sp>
        <p:nvSpPr>
          <p:cNvPr id="111" name="Cube 110"/>
          <p:cNvSpPr/>
          <p:nvPr/>
        </p:nvSpPr>
        <p:spPr>
          <a:xfrm>
            <a:off x="4139629" y="5137628"/>
            <a:ext cx="3096667" cy="1745676"/>
          </a:xfrm>
          <a:prstGeom prst="cube">
            <a:avLst/>
          </a:prstGeom>
          <a:gradFill>
            <a:gsLst>
              <a:gs pos="100000">
                <a:schemeClr val="accent1">
                  <a:tint val="100000"/>
                  <a:shade val="100000"/>
                  <a:satMod val="130000"/>
                  <a:alpha val="6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Suite 12c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en-US" dirty="0"/>
          </a:p>
        </p:txBody>
      </p:sp>
      <p:sp>
        <p:nvSpPr>
          <p:cNvPr id="112" name="Rounded Rectangle 111"/>
          <p:cNvSpPr/>
          <p:nvPr/>
        </p:nvSpPr>
        <p:spPr>
          <a:xfrm>
            <a:off x="4233366" y="6310426"/>
            <a:ext cx="1634455" cy="28803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EDN</a:t>
            </a:r>
            <a:endParaRPr lang="en-US" dirty="0"/>
          </a:p>
        </p:txBody>
      </p:sp>
      <p:cxnSp>
        <p:nvCxnSpPr>
          <p:cNvPr id="117" name="Straight Connector 116"/>
          <p:cNvCxnSpPr>
            <a:stCxn id="112" idx="3"/>
          </p:cNvCxnSpPr>
          <p:nvPr/>
        </p:nvCxnSpPr>
        <p:spPr>
          <a:xfrm>
            <a:off x="5867821" y="6454442"/>
            <a:ext cx="2160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/>
          <p:cNvSpPr/>
          <p:nvPr/>
        </p:nvSpPr>
        <p:spPr>
          <a:xfrm>
            <a:off x="6061136" y="6288105"/>
            <a:ext cx="648072" cy="36004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>
                <a:solidFill>
                  <a:schemeClr val="tx1"/>
                </a:solidFill>
              </a:rPr>
              <a:t>Medi</a:t>
            </a:r>
            <a:r>
              <a:rPr lang="nl-NL" sz="1200" dirty="0" smtClean="0">
                <a:solidFill>
                  <a:schemeClr val="tx1"/>
                </a:solidFill>
              </a:rPr>
              <a:t>-</a:t>
            </a:r>
            <a:br>
              <a:rPr lang="nl-NL" sz="1200" dirty="0" smtClean="0">
                <a:solidFill>
                  <a:schemeClr val="tx1"/>
                </a:solidFill>
              </a:rPr>
            </a:br>
            <a:r>
              <a:rPr lang="nl-NL" sz="1200" dirty="0" err="1" smtClean="0">
                <a:solidFill>
                  <a:schemeClr val="tx1"/>
                </a:solidFill>
              </a:rPr>
              <a:t>ator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0" name="Cube 119"/>
          <p:cNvSpPr/>
          <p:nvPr/>
        </p:nvSpPr>
        <p:spPr>
          <a:xfrm>
            <a:off x="4233366" y="6070785"/>
            <a:ext cx="576261" cy="34168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/>
          <p:cNvSpPr txBox="1"/>
          <p:nvPr/>
        </p:nvSpPr>
        <p:spPr>
          <a:xfrm>
            <a:off x="4233366" y="6124438"/>
            <a:ext cx="727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smtClean="0"/>
              <a:t>event</a:t>
            </a:r>
            <a:endParaRPr lang="en-US" sz="1200" dirty="0"/>
          </a:p>
        </p:txBody>
      </p:sp>
      <p:sp>
        <p:nvSpPr>
          <p:cNvPr id="122" name="Lightning Bolt 121"/>
          <p:cNvSpPr/>
          <p:nvPr/>
        </p:nvSpPr>
        <p:spPr>
          <a:xfrm>
            <a:off x="4596731" y="5913030"/>
            <a:ext cx="217324" cy="25626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Cube 123"/>
          <p:cNvSpPr/>
          <p:nvPr/>
        </p:nvSpPr>
        <p:spPr>
          <a:xfrm>
            <a:off x="5449516" y="6401437"/>
            <a:ext cx="576261" cy="34168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Lightning Bolt 124"/>
          <p:cNvSpPr/>
          <p:nvPr/>
        </p:nvSpPr>
        <p:spPr>
          <a:xfrm>
            <a:off x="5679373" y="6262937"/>
            <a:ext cx="217324" cy="25626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5457564" y="6453571"/>
            <a:ext cx="727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smtClean="0"/>
              <a:t>event</a:t>
            </a:r>
            <a:endParaRPr lang="en-US" sz="1200" dirty="0"/>
          </a:p>
        </p:txBody>
      </p:sp>
      <p:sp>
        <p:nvSpPr>
          <p:cNvPr id="106" name="Freeform 105"/>
          <p:cNvSpPr/>
          <p:nvPr/>
        </p:nvSpPr>
        <p:spPr>
          <a:xfrm>
            <a:off x="162962" y="3394517"/>
            <a:ext cx="2897109" cy="1684477"/>
          </a:xfrm>
          <a:custGeom>
            <a:avLst/>
            <a:gdLst>
              <a:gd name="connsiteX0" fmla="*/ 2897109 w 2897109"/>
              <a:gd name="connsiteY0" fmla="*/ 18639 h 1684477"/>
              <a:gd name="connsiteX1" fmla="*/ 1520983 w 2897109"/>
              <a:gd name="connsiteY1" fmla="*/ 54853 h 1684477"/>
              <a:gd name="connsiteX2" fmla="*/ 344032 w 2897109"/>
              <a:gd name="connsiteY2" fmla="*/ 480366 h 1684477"/>
              <a:gd name="connsiteX3" fmla="*/ 0 w 2897109"/>
              <a:gd name="connsiteY3" fmla="*/ 1684477 h 168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7109" h="1684477">
                <a:moveTo>
                  <a:pt x="2897109" y="18639"/>
                </a:moveTo>
                <a:cubicBezTo>
                  <a:pt x="2421802" y="-1732"/>
                  <a:pt x="1946496" y="-22102"/>
                  <a:pt x="1520983" y="54853"/>
                </a:cubicBezTo>
                <a:cubicBezTo>
                  <a:pt x="1095470" y="131808"/>
                  <a:pt x="597529" y="208762"/>
                  <a:pt x="344032" y="480366"/>
                </a:cubicBezTo>
                <a:cubicBezTo>
                  <a:pt x="90535" y="751970"/>
                  <a:pt x="45267" y="1218223"/>
                  <a:pt x="0" y="1684477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755576" y="335699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791580" y="342900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863588" y="340138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935596" y="350100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1367644" y="364502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1259632" y="361740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1223628" y="354539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1115616" y="361740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Arrow Connector 126"/>
          <p:cNvCxnSpPr>
            <a:endCxn id="112" idx="1"/>
          </p:cNvCxnSpPr>
          <p:nvPr/>
        </p:nvCxnSpPr>
        <p:spPr>
          <a:xfrm>
            <a:off x="3806025" y="6104874"/>
            <a:ext cx="427341" cy="349568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105" idx="1"/>
          </p:cNvCxnSpPr>
          <p:nvPr/>
        </p:nvCxnSpPr>
        <p:spPr>
          <a:xfrm flipV="1">
            <a:off x="2411760" y="5285658"/>
            <a:ext cx="303170" cy="231574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Cube 139"/>
          <p:cNvSpPr/>
          <p:nvPr/>
        </p:nvSpPr>
        <p:spPr>
          <a:xfrm>
            <a:off x="2627784" y="5013176"/>
            <a:ext cx="576261" cy="34168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msg</a:t>
            </a:r>
            <a:endParaRPr lang="en-US" sz="1400" dirty="0"/>
          </a:p>
        </p:txBody>
      </p:sp>
      <p:sp>
        <p:nvSpPr>
          <p:cNvPr id="1025" name="Flowchart: Direct Access Storage 1024"/>
          <p:cNvSpPr/>
          <p:nvPr/>
        </p:nvSpPr>
        <p:spPr>
          <a:xfrm>
            <a:off x="6695346" y="6365021"/>
            <a:ext cx="126014" cy="25707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Rectangle 1027"/>
          <p:cNvSpPr/>
          <p:nvPr/>
        </p:nvSpPr>
        <p:spPr>
          <a:xfrm>
            <a:off x="7444816" y="5806370"/>
            <a:ext cx="799592" cy="6617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0" name="Straight Connector 1029"/>
          <p:cNvCxnSpPr/>
          <p:nvPr/>
        </p:nvCxnSpPr>
        <p:spPr>
          <a:xfrm>
            <a:off x="7491884" y="5877272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7491884" y="5949280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7491884" y="6021288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7491884" y="6093296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7491884" y="6165304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7491884" y="6237312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TextBox 1030"/>
          <p:cNvSpPr txBox="1"/>
          <p:nvPr/>
        </p:nvSpPr>
        <p:spPr>
          <a:xfrm>
            <a:off x="7308304" y="6453336"/>
            <a:ext cx="15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 smtClean="0"/>
              <a:t>TransactionLog.txt</a:t>
            </a:r>
            <a:endParaRPr lang="en-US" sz="1400" dirty="0"/>
          </a:p>
        </p:txBody>
      </p:sp>
      <p:cxnSp>
        <p:nvCxnSpPr>
          <p:cNvPr id="1033" name="Straight Arrow Connector 1032"/>
          <p:cNvCxnSpPr>
            <a:endCxn id="1028" idx="1"/>
          </p:cNvCxnSpPr>
          <p:nvPr/>
        </p:nvCxnSpPr>
        <p:spPr>
          <a:xfrm flipV="1">
            <a:off x="6830361" y="6137248"/>
            <a:ext cx="614455" cy="35631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itle 10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5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6" grpId="0" animBg="1"/>
      <p:bldP spid="18" grpId="0" animBg="1"/>
      <p:bldP spid="21" grpId="0" animBg="1"/>
      <p:bldP spid="90" grpId="0" animBg="1"/>
      <p:bldP spid="100" grpId="0" animBg="1"/>
      <p:bldP spid="108" grpId="0" animBg="1"/>
      <p:bldP spid="120" grpId="0" animBg="1"/>
      <p:bldP spid="120" grpId="1" animBg="1"/>
      <p:bldP spid="121" grpId="0"/>
      <p:bldP spid="121" grpId="1"/>
      <p:bldP spid="122" grpId="0" animBg="1"/>
      <p:bldP spid="122" grpId="1" animBg="1"/>
      <p:bldP spid="124" grpId="0" animBg="1"/>
      <p:bldP spid="125" grpId="0" animBg="1"/>
      <p:bldP spid="126" grpId="0"/>
      <p:bldP spid="140" grpId="0" animBg="1"/>
      <p:bldP spid="140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16</a:t>
            </a:r>
            <a:endParaRPr lang="en-US" dirty="0"/>
          </a:p>
        </p:txBody>
      </p:sp>
      <p:pic>
        <p:nvPicPr>
          <p:cNvPr id="3" name="Picture 2" descr="http://www.malaysiacentral.com/information-directory/wp-content/uploads/2014/05/700-gateway-klia2-level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89" y="1170205"/>
            <a:ext cx="8362807" cy="470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1415259">
            <a:off x="1483815" y="3963056"/>
            <a:ext cx="3600400" cy="553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415259">
            <a:off x="807106" y="4243874"/>
            <a:ext cx="1574739" cy="1280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20593934">
            <a:off x="6891412" y="943452"/>
            <a:ext cx="2148896" cy="1280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4088114">
            <a:off x="1482548" y="1429836"/>
            <a:ext cx="536317" cy="4135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43608" y="13314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EXIT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32439" y="4491695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 smtClean="0"/>
              <a:t>Main</a:t>
            </a:r>
            <a:r>
              <a:rPr lang="nl-NL" dirty="0" smtClean="0"/>
              <a:t> Terminal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2113136" y="1874796"/>
            <a:ext cx="4576886" cy="2095500"/>
          </a:xfrm>
          <a:custGeom>
            <a:avLst/>
            <a:gdLst>
              <a:gd name="connsiteX0" fmla="*/ 4495800 w 4576886"/>
              <a:gd name="connsiteY0" fmla="*/ 2095500 h 2095500"/>
              <a:gd name="connsiteX1" fmla="*/ 4572000 w 4576886"/>
              <a:gd name="connsiteY1" fmla="*/ 1762125 h 2095500"/>
              <a:gd name="connsiteX2" fmla="*/ 4371975 w 4576886"/>
              <a:gd name="connsiteY2" fmla="*/ 1381125 h 2095500"/>
              <a:gd name="connsiteX3" fmla="*/ 3038475 w 4576886"/>
              <a:gd name="connsiteY3" fmla="*/ 1514475 h 2095500"/>
              <a:gd name="connsiteX4" fmla="*/ 3400425 w 4576886"/>
              <a:gd name="connsiteY4" fmla="*/ 1162050 h 2095500"/>
              <a:gd name="connsiteX5" fmla="*/ 2762250 w 4576886"/>
              <a:gd name="connsiteY5" fmla="*/ 1228725 h 2095500"/>
              <a:gd name="connsiteX6" fmla="*/ 1914525 w 4576886"/>
              <a:gd name="connsiteY6" fmla="*/ 857250 h 2095500"/>
              <a:gd name="connsiteX7" fmla="*/ 933450 w 4576886"/>
              <a:gd name="connsiteY7" fmla="*/ 838200 h 2095500"/>
              <a:gd name="connsiteX8" fmla="*/ 1000125 w 4576886"/>
              <a:gd name="connsiteY8" fmla="*/ 657225 h 2095500"/>
              <a:gd name="connsiteX9" fmla="*/ 752475 w 4576886"/>
              <a:gd name="connsiteY9" fmla="*/ 352425 h 2095500"/>
              <a:gd name="connsiteX10" fmla="*/ 0 w 4576886"/>
              <a:gd name="connsiteY10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6886" h="2095500">
                <a:moveTo>
                  <a:pt x="4495800" y="2095500"/>
                </a:moveTo>
                <a:cubicBezTo>
                  <a:pt x="4544218" y="1988343"/>
                  <a:pt x="4592637" y="1881187"/>
                  <a:pt x="4572000" y="1762125"/>
                </a:cubicBezTo>
                <a:cubicBezTo>
                  <a:pt x="4551363" y="1643063"/>
                  <a:pt x="4627562" y="1422400"/>
                  <a:pt x="4371975" y="1381125"/>
                </a:cubicBezTo>
                <a:cubicBezTo>
                  <a:pt x="4116388" y="1339850"/>
                  <a:pt x="3200400" y="1550987"/>
                  <a:pt x="3038475" y="1514475"/>
                </a:cubicBezTo>
                <a:cubicBezTo>
                  <a:pt x="2876550" y="1477963"/>
                  <a:pt x="3446462" y="1209675"/>
                  <a:pt x="3400425" y="1162050"/>
                </a:cubicBezTo>
                <a:cubicBezTo>
                  <a:pt x="3354387" y="1114425"/>
                  <a:pt x="3009900" y="1279525"/>
                  <a:pt x="2762250" y="1228725"/>
                </a:cubicBezTo>
                <a:cubicBezTo>
                  <a:pt x="2514600" y="1177925"/>
                  <a:pt x="2219325" y="922337"/>
                  <a:pt x="1914525" y="857250"/>
                </a:cubicBezTo>
                <a:cubicBezTo>
                  <a:pt x="1609725" y="792163"/>
                  <a:pt x="1085850" y="871537"/>
                  <a:pt x="933450" y="838200"/>
                </a:cubicBezTo>
                <a:cubicBezTo>
                  <a:pt x="781050" y="804863"/>
                  <a:pt x="1030287" y="738187"/>
                  <a:pt x="1000125" y="657225"/>
                </a:cubicBezTo>
                <a:cubicBezTo>
                  <a:pt x="969963" y="576263"/>
                  <a:pt x="919162" y="461962"/>
                  <a:pt x="752475" y="352425"/>
                </a:cubicBezTo>
                <a:cubicBezTo>
                  <a:pt x="585788" y="242888"/>
                  <a:pt x="0" y="0"/>
                  <a:pt x="0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44207" y="2922546"/>
            <a:ext cx="216024" cy="19925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465031" y="3174574"/>
            <a:ext cx="216024" cy="19925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038847" y="3326974"/>
            <a:ext cx="216024" cy="19925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http://noethics.net/News/images/stories/thief12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288" y="1427369"/>
            <a:ext cx="718258" cy="85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>
            <a:stCxn id="11" idx="0"/>
          </p:cNvCxnSpPr>
          <p:nvPr/>
        </p:nvCxnSpPr>
        <p:spPr>
          <a:xfrm flipV="1">
            <a:off x="5552219" y="2329714"/>
            <a:ext cx="324036" cy="5928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552219" y="2041682"/>
            <a:ext cx="756084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$440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624835" y="2617560"/>
            <a:ext cx="324036" cy="5928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624835" y="2329528"/>
            <a:ext cx="756084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$300</a:t>
            </a:r>
            <a:endParaRPr lang="en-US" dirty="0"/>
          </a:p>
        </p:txBody>
      </p:sp>
      <p:cxnSp>
        <p:nvCxnSpPr>
          <p:cNvPr id="19" name="Straight Connector 18"/>
          <p:cNvCxnSpPr>
            <a:stCxn id="100" idx="1"/>
          </p:cNvCxnSpPr>
          <p:nvPr/>
        </p:nvCxnSpPr>
        <p:spPr>
          <a:xfrm flipH="1" flipV="1">
            <a:off x="2707903" y="2559698"/>
            <a:ext cx="247660" cy="872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2"/>
          </p:cNvCxnSpPr>
          <p:nvPr/>
        </p:nvCxnSpPr>
        <p:spPr>
          <a:xfrm flipH="1">
            <a:off x="4824916" y="3426602"/>
            <a:ext cx="213931" cy="212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107119" y="3355018"/>
            <a:ext cx="756084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$380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644007" y="204168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680011" y="211369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752019" y="208607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824027" y="218569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896035" y="309418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040051" y="319381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96035" y="319381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184067" y="319381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220071" y="331020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256075" y="232971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148063" y="230209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12059" y="223008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004047" y="230209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436095" y="237410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508103" y="247373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436095" y="247373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616115" y="247373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796135" y="259012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724127" y="270652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688123" y="261774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832139" y="251811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264187" y="273414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372199" y="276176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300191" y="287815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228183" y="283377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336195" y="280615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444207" y="287815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372199" y="295016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624227" y="283377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660231" y="295016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696235" y="283377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840251" y="287815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804247" y="295016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840251" y="297778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912259" y="297778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056275" y="302217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200291" y="306656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6352691" y="312180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6236295" y="312180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5948263" y="304979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6704347" y="331020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/>
          <p:cNvSpPr/>
          <p:nvPr/>
        </p:nvSpPr>
        <p:spPr>
          <a:xfrm>
            <a:off x="6776355" y="326581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6668343" y="322143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5444207" y="381426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5696235" y="384188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5588223" y="386950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5480211" y="369786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5228183" y="374225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5408203" y="378664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5588223" y="374225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5372199" y="369786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/>
          <p:cNvSpPr/>
          <p:nvPr/>
        </p:nvSpPr>
        <p:spPr>
          <a:xfrm>
            <a:off x="5156175" y="365347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/>
          <p:cNvSpPr/>
          <p:nvPr/>
        </p:nvSpPr>
        <p:spPr>
          <a:xfrm>
            <a:off x="1411759" y="204168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447763" y="211369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519771" y="208607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591779" y="218569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023827" y="232971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915815" y="230209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1879811" y="223008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1771799" y="230209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2203847" y="237410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2275855" y="247373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2203847" y="247373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2383867" y="247373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2563887" y="259012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2491879" y="270652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2455875" y="261774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2599891" y="251811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2102086" y="2199657"/>
            <a:ext cx="756084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$250</a:t>
            </a:r>
            <a:endParaRPr lang="en-US" dirty="0"/>
          </a:p>
        </p:txBody>
      </p:sp>
      <p:sp>
        <p:nvSpPr>
          <p:cNvPr id="91" name="Oval 90"/>
          <p:cNvSpPr/>
          <p:nvPr/>
        </p:nvSpPr>
        <p:spPr>
          <a:xfrm>
            <a:off x="2635895" y="257335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2815915" y="261774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887923" y="271737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2815915" y="271737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2995935" y="271737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3175955" y="283377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103947" y="295016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3067943" y="286139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3211959" y="276176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2923927" y="2617746"/>
            <a:ext cx="216024" cy="19925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171401" y="584684"/>
            <a:ext cx="2400308" cy="75608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i="1" dirty="0" err="1" smtClean="0">
                <a:solidFill>
                  <a:schemeClr val="accent3">
                    <a:lumMod val="50000"/>
                  </a:schemeClr>
                </a:solidFill>
              </a:rPr>
              <a:t>SuspectCreditCard</a:t>
            </a:r>
            <a:endParaRPr lang="nl-NL" sz="1400" i="1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nl-NL" sz="1400" dirty="0" smtClean="0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nl-NL" sz="1400" dirty="0" err="1" smtClean="0">
                <a:solidFill>
                  <a:schemeClr val="accent3">
                    <a:lumMod val="50000"/>
                  </a:schemeClr>
                </a:solidFill>
              </a:rPr>
              <a:t>CreditCardNumber</a:t>
            </a:r>
            <a:endParaRPr lang="nl-NL" sz="1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nl-NL" sz="1400" dirty="0" smtClean="0">
                <a:solidFill>
                  <a:schemeClr val="accent3">
                    <a:lumMod val="50000"/>
                  </a:schemeClr>
                </a:solidFill>
              </a:rPr>
              <a:t>- Shops, </a:t>
            </a:r>
            <a:r>
              <a:rPr lang="nl-NL" sz="1400" dirty="0" err="1" smtClean="0">
                <a:solidFill>
                  <a:schemeClr val="accent3">
                    <a:lumMod val="50000"/>
                  </a:schemeClr>
                </a:solidFill>
              </a:rPr>
              <a:t>Amounts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2" name="Lightning Bolt 101"/>
          <p:cNvSpPr/>
          <p:nvPr/>
        </p:nvSpPr>
        <p:spPr>
          <a:xfrm rot="1429222">
            <a:off x="331874" y="488855"/>
            <a:ext cx="523367" cy="504665"/>
          </a:xfrm>
          <a:prstGeom prst="lightningBol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505123" y="297418"/>
            <a:ext cx="2459365" cy="928865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i="1" dirty="0" err="1" smtClean="0">
                <a:solidFill>
                  <a:schemeClr val="accent3">
                    <a:lumMod val="50000"/>
                  </a:schemeClr>
                </a:solidFill>
              </a:rPr>
              <a:t>CreditCardSummary</a:t>
            </a:r>
            <a:endParaRPr lang="nl-NL" sz="1400" i="1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nl-NL" sz="1400" dirty="0" smtClean="0">
                <a:solidFill>
                  <a:schemeClr val="accent3">
                    <a:lumMod val="50000"/>
                  </a:schemeClr>
                </a:solidFill>
              </a:rPr>
              <a:t>- # </a:t>
            </a:r>
            <a:r>
              <a:rPr lang="nl-NL" sz="1400" dirty="0" err="1" smtClean="0">
                <a:solidFill>
                  <a:schemeClr val="accent3">
                    <a:lumMod val="50000"/>
                  </a:schemeClr>
                </a:solidFill>
              </a:rPr>
              <a:t>purchases</a:t>
            </a:r>
            <a:r>
              <a:rPr lang="nl-NL" sz="1400" dirty="0" smtClean="0">
                <a:solidFill>
                  <a:schemeClr val="accent3">
                    <a:lumMod val="50000"/>
                  </a:schemeClr>
                </a:solidFill>
              </a:rPr>
              <a:t>, #shops</a:t>
            </a:r>
          </a:p>
          <a:p>
            <a:pPr marL="285750" indent="-285750" algn="ctr">
              <a:buFontTx/>
              <a:buChar char="-"/>
            </a:pPr>
            <a:r>
              <a:rPr lang="nl-NL" sz="1400" dirty="0" smtClean="0">
                <a:solidFill>
                  <a:schemeClr val="accent3">
                    <a:lumMod val="50000"/>
                  </a:schemeClr>
                </a:solidFill>
              </a:rPr>
              <a:t>Total </a:t>
            </a:r>
            <a:r>
              <a:rPr lang="nl-NL" sz="1400" dirty="0" err="1" smtClean="0">
                <a:solidFill>
                  <a:schemeClr val="accent3">
                    <a:lumMod val="50000"/>
                  </a:schemeClr>
                </a:solidFill>
              </a:rPr>
              <a:t>Amount</a:t>
            </a:r>
            <a:endParaRPr lang="nl-NL" sz="1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nl-NL" sz="1400" dirty="0" smtClean="0">
                <a:solidFill>
                  <a:schemeClr val="accent3">
                    <a:lumMod val="50000"/>
                  </a:schemeClr>
                </a:solidFill>
              </a:rPr>
              <a:t># Cards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Lightning Bolt 103"/>
          <p:cNvSpPr/>
          <p:nvPr/>
        </p:nvSpPr>
        <p:spPr>
          <a:xfrm rot="1429222">
            <a:off x="6498846" y="125749"/>
            <a:ext cx="494285" cy="438791"/>
          </a:xfrm>
          <a:prstGeom prst="lightningBol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lowchart: Direct Access Storage 104"/>
          <p:cNvSpPr/>
          <p:nvPr/>
        </p:nvSpPr>
        <p:spPr>
          <a:xfrm rot="20650735">
            <a:off x="2680111" y="4747036"/>
            <a:ext cx="1838289" cy="576064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JMS Queue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29" y="44624"/>
            <a:ext cx="5456237" cy="563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251" y="1196752"/>
            <a:ext cx="3170237" cy="822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" name="Right Arrow 107"/>
          <p:cNvSpPr/>
          <p:nvPr/>
        </p:nvSpPr>
        <p:spPr>
          <a:xfrm>
            <a:off x="35496" y="4568285"/>
            <a:ext cx="1023022" cy="202906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Fast</a:t>
            </a:r>
            <a:r>
              <a:rPr lang="nl-NL" dirty="0" smtClean="0"/>
              <a:t> Data</a:t>
            </a:r>
            <a:endParaRPr lang="en-US" dirty="0"/>
          </a:p>
        </p:txBody>
      </p:sp>
      <p:sp>
        <p:nvSpPr>
          <p:cNvPr id="109" name="Cube 108"/>
          <p:cNvSpPr/>
          <p:nvPr/>
        </p:nvSpPr>
        <p:spPr>
          <a:xfrm>
            <a:off x="971600" y="5137628"/>
            <a:ext cx="1545080" cy="1169377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OEP</a:t>
            </a:r>
            <a:endParaRPr lang="en-US" sz="1400" dirty="0"/>
          </a:p>
        </p:txBody>
      </p:sp>
      <p:sp>
        <p:nvSpPr>
          <p:cNvPr id="110" name="Flowchart: Direct Access Storage 109"/>
          <p:cNvSpPr/>
          <p:nvPr/>
        </p:nvSpPr>
        <p:spPr>
          <a:xfrm>
            <a:off x="2195736" y="5947847"/>
            <a:ext cx="1844315" cy="314055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EDN</a:t>
            </a:r>
            <a:endParaRPr lang="en-US" sz="1400" dirty="0"/>
          </a:p>
        </p:txBody>
      </p:sp>
      <p:sp>
        <p:nvSpPr>
          <p:cNvPr id="111" name="Cube 110"/>
          <p:cNvSpPr/>
          <p:nvPr/>
        </p:nvSpPr>
        <p:spPr>
          <a:xfrm>
            <a:off x="4139629" y="5137628"/>
            <a:ext cx="3096667" cy="1745676"/>
          </a:xfrm>
          <a:prstGeom prst="cube">
            <a:avLst/>
          </a:prstGeom>
          <a:gradFill>
            <a:gsLst>
              <a:gs pos="100000">
                <a:schemeClr val="accent1">
                  <a:tint val="100000"/>
                  <a:shade val="100000"/>
                  <a:satMod val="130000"/>
                  <a:alpha val="6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Suite 12c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en-US" dirty="0"/>
          </a:p>
        </p:txBody>
      </p:sp>
      <p:sp>
        <p:nvSpPr>
          <p:cNvPr id="112" name="Rounded Rectangle 111"/>
          <p:cNvSpPr/>
          <p:nvPr/>
        </p:nvSpPr>
        <p:spPr>
          <a:xfrm>
            <a:off x="4233366" y="6310426"/>
            <a:ext cx="1634455" cy="28803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EDN</a:t>
            </a:r>
            <a:endParaRPr lang="en-US" dirty="0"/>
          </a:p>
        </p:txBody>
      </p:sp>
      <p:cxnSp>
        <p:nvCxnSpPr>
          <p:cNvPr id="117" name="Straight Connector 116"/>
          <p:cNvCxnSpPr>
            <a:stCxn id="112" idx="3"/>
          </p:cNvCxnSpPr>
          <p:nvPr/>
        </p:nvCxnSpPr>
        <p:spPr>
          <a:xfrm>
            <a:off x="5867821" y="6454442"/>
            <a:ext cx="2160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/>
          <p:cNvSpPr/>
          <p:nvPr/>
        </p:nvSpPr>
        <p:spPr>
          <a:xfrm>
            <a:off x="6061136" y="6288105"/>
            <a:ext cx="648072" cy="36004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>
                <a:solidFill>
                  <a:schemeClr val="tx1"/>
                </a:solidFill>
              </a:rPr>
              <a:t>Medi</a:t>
            </a:r>
            <a:r>
              <a:rPr lang="nl-NL" sz="1200" dirty="0" smtClean="0">
                <a:solidFill>
                  <a:schemeClr val="tx1"/>
                </a:solidFill>
              </a:rPr>
              <a:t>-</a:t>
            </a:r>
            <a:br>
              <a:rPr lang="nl-NL" sz="1200" dirty="0" smtClean="0">
                <a:solidFill>
                  <a:schemeClr val="tx1"/>
                </a:solidFill>
              </a:rPr>
            </a:br>
            <a:r>
              <a:rPr lang="nl-NL" sz="1200" dirty="0" err="1" smtClean="0">
                <a:solidFill>
                  <a:schemeClr val="tx1"/>
                </a:solidFill>
              </a:rPr>
              <a:t>ator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0" name="Cube 119"/>
          <p:cNvSpPr/>
          <p:nvPr/>
        </p:nvSpPr>
        <p:spPr>
          <a:xfrm>
            <a:off x="4233366" y="6070785"/>
            <a:ext cx="576261" cy="34168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/>
          <p:cNvSpPr txBox="1"/>
          <p:nvPr/>
        </p:nvSpPr>
        <p:spPr>
          <a:xfrm>
            <a:off x="4233366" y="6124438"/>
            <a:ext cx="727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smtClean="0"/>
              <a:t>event</a:t>
            </a:r>
            <a:endParaRPr lang="en-US" sz="1200" dirty="0"/>
          </a:p>
        </p:txBody>
      </p:sp>
      <p:sp>
        <p:nvSpPr>
          <p:cNvPr id="122" name="Lightning Bolt 121"/>
          <p:cNvSpPr/>
          <p:nvPr/>
        </p:nvSpPr>
        <p:spPr>
          <a:xfrm>
            <a:off x="4596731" y="5913030"/>
            <a:ext cx="217324" cy="25626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Cube 123"/>
          <p:cNvSpPr/>
          <p:nvPr/>
        </p:nvSpPr>
        <p:spPr>
          <a:xfrm>
            <a:off x="5449516" y="6401437"/>
            <a:ext cx="576261" cy="34168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Lightning Bolt 124"/>
          <p:cNvSpPr/>
          <p:nvPr/>
        </p:nvSpPr>
        <p:spPr>
          <a:xfrm>
            <a:off x="5679373" y="6262937"/>
            <a:ext cx="217324" cy="25626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5457564" y="6453571"/>
            <a:ext cx="727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smtClean="0"/>
              <a:t>event</a:t>
            </a:r>
            <a:endParaRPr lang="en-US" sz="1200" dirty="0"/>
          </a:p>
        </p:txBody>
      </p:sp>
      <p:sp>
        <p:nvSpPr>
          <p:cNvPr id="106" name="Freeform 105"/>
          <p:cNvSpPr/>
          <p:nvPr/>
        </p:nvSpPr>
        <p:spPr>
          <a:xfrm>
            <a:off x="162962" y="3394517"/>
            <a:ext cx="2897109" cy="1684477"/>
          </a:xfrm>
          <a:custGeom>
            <a:avLst/>
            <a:gdLst>
              <a:gd name="connsiteX0" fmla="*/ 2897109 w 2897109"/>
              <a:gd name="connsiteY0" fmla="*/ 18639 h 1684477"/>
              <a:gd name="connsiteX1" fmla="*/ 1520983 w 2897109"/>
              <a:gd name="connsiteY1" fmla="*/ 54853 h 1684477"/>
              <a:gd name="connsiteX2" fmla="*/ 344032 w 2897109"/>
              <a:gd name="connsiteY2" fmla="*/ 480366 h 1684477"/>
              <a:gd name="connsiteX3" fmla="*/ 0 w 2897109"/>
              <a:gd name="connsiteY3" fmla="*/ 1684477 h 168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7109" h="1684477">
                <a:moveTo>
                  <a:pt x="2897109" y="18639"/>
                </a:moveTo>
                <a:cubicBezTo>
                  <a:pt x="2421802" y="-1732"/>
                  <a:pt x="1946496" y="-22102"/>
                  <a:pt x="1520983" y="54853"/>
                </a:cubicBezTo>
                <a:cubicBezTo>
                  <a:pt x="1095470" y="131808"/>
                  <a:pt x="597529" y="208762"/>
                  <a:pt x="344032" y="480366"/>
                </a:cubicBezTo>
                <a:cubicBezTo>
                  <a:pt x="90535" y="751970"/>
                  <a:pt x="45267" y="1218223"/>
                  <a:pt x="0" y="1684477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755576" y="335699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791580" y="342900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863588" y="340138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935596" y="350100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1367644" y="364502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1259632" y="361740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1223628" y="354539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1115616" y="361740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Arrow Connector 126"/>
          <p:cNvCxnSpPr>
            <a:endCxn id="112" idx="1"/>
          </p:cNvCxnSpPr>
          <p:nvPr/>
        </p:nvCxnSpPr>
        <p:spPr>
          <a:xfrm>
            <a:off x="3806025" y="6104874"/>
            <a:ext cx="427341" cy="349568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105" idx="1"/>
          </p:cNvCxnSpPr>
          <p:nvPr/>
        </p:nvCxnSpPr>
        <p:spPr>
          <a:xfrm flipV="1">
            <a:off x="2411760" y="5285658"/>
            <a:ext cx="303170" cy="231574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Cube 139"/>
          <p:cNvSpPr/>
          <p:nvPr/>
        </p:nvSpPr>
        <p:spPr>
          <a:xfrm>
            <a:off x="2627784" y="5013176"/>
            <a:ext cx="576261" cy="34168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msg</a:t>
            </a:r>
            <a:endParaRPr lang="en-US" sz="1400" dirty="0"/>
          </a:p>
        </p:txBody>
      </p:sp>
      <p:sp>
        <p:nvSpPr>
          <p:cNvPr id="1025" name="Flowchart: Direct Access Storage 1024"/>
          <p:cNvSpPr/>
          <p:nvPr/>
        </p:nvSpPr>
        <p:spPr>
          <a:xfrm>
            <a:off x="6695346" y="6365021"/>
            <a:ext cx="126014" cy="25707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Rectangle 1027"/>
          <p:cNvSpPr/>
          <p:nvPr/>
        </p:nvSpPr>
        <p:spPr>
          <a:xfrm>
            <a:off x="7444816" y="5806370"/>
            <a:ext cx="799592" cy="6617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0" name="Straight Connector 1029"/>
          <p:cNvCxnSpPr/>
          <p:nvPr/>
        </p:nvCxnSpPr>
        <p:spPr>
          <a:xfrm>
            <a:off x="7491884" y="5877272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7491884" y="5949280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7491884" y="6021288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7491884" y="6093296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7491884" y="6165304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7491884" y="6237312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TextBox 1030"/>
          <p:cNvSpPr txBox="1"/>
          <p:nvPr/>
        </p:nvSpPr>
        <p:spPr>
          <a:xfrm>
            <a:off x="7308304" y="6453336"/>
            <a:ext cx="15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 smtClean="0"/>
              <a:t>TransactionLog.txt</a:t>
            </a:r>
            <a:endParaRPr lang="en-US" sz="1400" dirty="0"/>
          </a:p>
        </p:txBody>
      </p:sp>
      <p:cxnSp>
        <p:nvCxnSpPr>
          <p:cNvPr id="1033" name="Straight Arrow Connector 1032"/>
          <p:cNvCxnSpPr>
            <a:endCxn id="1028" idx="1"/>
          </p:cNvCxnSpPr>
          <p:nvPr/>
        </p:nvCxnSpPr>
        <p:spPr>
          <a:xfrm flipV="1">
            <a:off x="6830361" y="6137248"/>
            <a:ext cx="614455" cy="35631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6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6" grpId="0" animBg="1"/>
      <p:bldP spid="18" grpId="0" animBg="1"/>
      <p:bldP spid="21" grpId="0" animBg="1"/>
      <p:bldP spid="90" grpId="0" animBg="1"/>
      <p:bldP spid="100" grpId="0" animBg="1"/>
      <p:bldP spid="108" grpId="0" animBg="1"/>
      <p:bldP spid="120" grpId="0" animBg="1"/>
      <p:bldP spid="120" grpId="1" animBg="1"/>
      <p:bldP spid="121" grpId="0"/>
      <p:bldP spid="121" grpId="1"/>
      <p:bldP spid="122" grpId="0" animBg="1"/>
      <p:bldP spid="122" grpId="1" animBg="1"/>
      <p:bldP spid="124" grpId="0" animBg="1"/>
      <p:bldP spid="125" grpId="0" animBg="1"/>
      <p:bldP spid="126" grpId="0"/>
      <p:bldP spid="140" grpId="0" animBg="1"/>
      <p:bldP spid="140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793720"/>
            <a:ext cx="1966913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itle 10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16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36912"/>
            <a:ext cx="8435677" cy="231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Flowchart: Direct Access Storage 149"/>
          <p:cNvSpPr/>
          <p:nvPr/>
        </p:nvSpPr>
        <p:spPr>
          <a:xfrm rot="20650735">
            <a:off x="6057293" y="2346700"/>
            <a:ext cx="1438579" cy="576064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JMS Queue</a:t>
            </a:r>
            <a:endParaRPr lang="en-US" sz="1400" dirty="0"/>
          </a:p>
        </p:txBody>
      </p:sp>
      <p:cxnSp>
        <p:nvCxnSpPr>
          <p:cNvPr id="151" name="Straight Arrow Connector 150"/>
          <p:cNvCxnSpPr>
            <a:endCxn id="150" idx="1"/>
          </p:cNvCxnSpPr>
          <p:nvPr/>
        </p:nvCxnSpPr>
        <p:spPr>
          <a:xfrm flipV="1">
            <a:off x="5781371" y="2830835"/>
            <a:ext cx="303170" cy="231574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Cube 151"/>
          <p:cNvSpPr/>
          <p:nvPr/>
        </p:nvSpPr>
        <p:spPr>
          <a:xfrm>
            <a:off x="5867947" y="2492896"/>
            <a:ext cx="576261" cy="34168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msg</a:t>
            </a:r>
            <a:endParaRPr lang="en-US" sz="14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358" y="5157192"/>
            <a:ext cx="12493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" name="Straight Arrow Connector 152"/>
          <p:cNvCxnSpPr/>
          <p:nvPr/>
        </p:nvCxnSpPr>
        <p:spPr>
          <a:xfrm flipH="1" flipV="1">
            <a:off x="6444208" y="3062409"/>
            <a:ext cx="1656185" cy="366592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467555"/>
            <a:ext cx="3654599" cy="1232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" name="Freeform 122"/>
          <p:cNvSpPr/>
          <p:nvPr/>
        </p:nvSpPr>
        <p:spPr>
          <a:xfrm>
            <a:off x="4646521" y="4095761"/>
            <a:ext cx="4212112" cy="2160184"/>
          </a:xfrm>
          <a:custGeom>
            <a:avLst/>
            <a:gdLst>
              <a:gd name="connsiteX0" fmla="*/ 3583079 w 4212112"/>
              <a:gd name="connsiteY0" fmla="*/ 5459 h 2160184"/>
              <a:gd name="connsiteX1" fmla="*/ 4026699 w 4212112"/>
              <a:gd name="connsiteY1" fmla="*/ 77887 h 2160184"/>
              <a:gd name="connsiteX2" fmla="*/ 3999538 w 4212112"/>
              <a:gd name="connsiteY2" fmla="*/ 548667 h 2160184"/>
              <a:gd name="connsiteX3" fmla="*/ 1491729 w 4212112"/>
              <a:gd name="connsiteY3" fmla="*/ 1091875 h 2160184"/>
              <a:gd name="connsiteX4" fmla="*/ 34121 w 4212112"/>
              <a:gd name="connsiteY4" fmla="*/ 1924793 h 2160184"/>
              <a:gd name="connsiteX5" fmla="*/ 604489 w 4212112"/>
              <a:gd name="connsiteY5" fmla="*/ 2160184 h 216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2112" h="2160184">
                <a:moveTo>
                  <a:pt x="3583079" y="5459"/>
                </a:moveTo>
                <a:cubicBezTo>
                  <a:pt x="3770184" y="-3595"/>
                  <a:pt x="3957289" y="-12648"/>
                  <a:pt x="4026699" y="77887"/>
                </a:cubicBezTo>
                <a:cubicBezTo>
                  <a:pt x="4096109" y="168422"/>
                  <a:pt x="4422033" y="379669"/>
                  <a:pt x="3999538" y="548667"/>
                </a:cubicBezTo>
                <a:cubicBezTo>
                  <a:pt x="3577043" y="717665"/>
                  <a:pt x="2152632" y="862521"/>
                  <a:pt x="1491729" y="1091875"/>
                </a:cubicBezTo>
                <a:cubicBezTo>
                  <a:pt x="830826" y="1321229"/>
                  <a:pt x="181994" y="1746742"/>
                  <a:pt x="34121" y="1924793"/>
                </a:cubicBezTo>
                <a:cubicBezTo>
                  <a:pt x="-113752" y="2102845"/>
                  <a:pt x="245368" y="2131514"/>
                  <a:pt x="604489" y="216018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lowchart: Direct Access Storage 158"/>
          <p:cNvSpPr/>
          <p:nvPr/>
        </p:nvSpPr>
        <p:spPr>
          <a:xfrm>
            <a:off x="6444208" y="4798551"/>
            <a:ext cx="1844315" cy="314055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EDN</a:t>
            </a:r>
            <a:endParaRPr lang="en-US" sz="1400" dirty="0"/>
          </a:p>
        </p:txBody>
      </p:sp>
      <p:sp>
        <p:nvSpPr>
          <p:cNvPr id="160" name="Cube 159"/>
          <p:cNvSpPr/>
          <p:nvPr/>
        </p:nvSpPr>
        <p:spPr>
          <a:xfrm>
            <a:off x="4240010" y="5849009"/>
            <a:ext cx="576261" cy="34168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/>
          <p:cNvSpPr txBox="1"/>
          <p:nvPr/>
        </p:nvSpPr>
        <p:spPr>
          <a:xfrm>
            <a:off x="4240010" y="5902662"/>
            <a:ext cx="727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smtClean="0"/>
              <a:t>event</a:t>
            </a:r>
            <a:endParaRPr lang="en-US" sz="1200" dirty="0"/>
          </a:p>
        </p:txBody>
      </p:sp>
      <p:sp>
        <p:nvSpPr>
          <p:cNvPr id="162" name="Lightning Bolt 161"/>
          <p:cNvSpPr/>
          <p:nvPr/>
        </p:nvSpPr>
        <p:spPr>
          <a:xfrm>
            <a:off x="4603375" y="5691254"/>
            <a:ext cx="217324" cy="25626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21517"/>
            <a:ext cx="3495585" cy="1925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" name="Freeform 1023"/>
          <p:cNvSpPr/>
          <p:nvPr/>
        </p:nvSpPr>
        <p:spPr>
          <a:xfrm>
            <a:off x="512831" y="2100404"/>
            <a:ext cx="1089632" cy="2082297"/>
          </a:xfrm>
          <a:custGeom>
            <a:avLst/>
            <a:gdLst>
              <a:gd name="connsiteX0" fmla="*/ 1089632 w 1089632"/>
              <a:gd name="connsiteY0" fmla="*/ 0 h 2082297"/>
              <a:gd name="connsiteX1" fmla="*/ 30377 w 1089632"/>
              <a:gd name="connsiteY1" fmla="*/ 688063 h 2082297"/>
              <a:gd name="connsiteX2" fmla="*/ 265767 w 1089632"/>
              <a:gd name="connsiteY2" fmla="*/ 2082297 h 208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9632" h="2082297">
                <a:moveTo>
                  <a:pt x="1089632" y="0"/>
                </a:moveTo>
                <a:cubicBezTo>
                  <a:pt x="628660" y="170507"/>
                  <a:pt x="167688" y="341014"/>
                  <a:pt x="30377" y="688063"/>
                </a:cubicBezTo>
                <a:cubicBezTo>
                  <a:pt x="-106934" y="1035113"/>
                  <a:pt x="265767" y="2082297"/>
                  <a:pt x="265767" y="208229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323528" y="242088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359532" y="249289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431540" y="246527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503548" y="256490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935596" y="270892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827584" y="268130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791580" y="260929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683568" y="268130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68225"/>
            <a:ext cx="20955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169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2" grpId="1" animBg="1"/>
      <p:bldP spid="160" grpId="0" animBg="1"/>
      <p:bldP spid="160" grpId="1" animBg="1"/>
      <p:bldP spid="161" grpId="0"/>
      <p:bldP spid="161" grpId="1"/>
      <p:bldP spid="162" grpId="0" animBg="1"/>
      <p:bldP spid="162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Chapter</a:t>
            </a:r>
            <a:r>
              <a:rPr lang="nl-NL" dirty="0" smtClean="0"/>
              <a:t> 17</a:t>
            </a:r>
            <a:br>
              <a:rPr lang="nl-NL" dirty="0" smtClean="0"/>
            </a:br>
            <a:r>
              <a:rPr lang="nl-NL" dirty="0" err="1" smtClean="0"/>
              <a:t>Proposal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Aircraft Service Provider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r="30195"/>
          <a:stretch/>
        </p:blipFill>
        <p:spPr>
          <a:xfrm>
            <a:off x="611560" y="1506443"/>
            <a:ext cx="3809272" cy="188655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827584" y="3090619"/>
            <a:ext cx="432048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4"/>
          <p:cNvSpPr/>
          <p:nvPr/>
        </p:nvSpPr>
        <p:spPr>
          <a:xfrm>
            <a:off x="1112858" y="2817501"/>
            <a:ext cx="3378451" cy="1593410"/>
          </a:xfrm>
          <a:custGeom>
            <a:avLst/>
            <a:gdLst>
              <a:gd name="connsiteX0" fmla="*/ 3069125 w 3378451"/>
              <a:gd name="connsiteY0" fmla="*/ 0 h 1593410"/>
              <a:gd name="connsiteX1" fmla="*/ 3087232 w 3378451"/>
              <a:gd name="connsiteY1" fmla="*/ 1004935 h 1593410"/>
              <a:gd name="connsiteX2" fmla="*/ 0 w 3378451"/>
              <a:gd name="connsiteY2" fmla="*/ 1593410 h 15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78451" h="1593410">
                <a:moveTo>
                  <a:pt x="3069125" y="0"/>
                </a:moveTo>
                <a:cubicBezTo>
                  <a:pt x="3333939" y="369683"/>
                  <a:pt x="3598753" y="739367"/>
                  <a:pt x="3087232" y="1004935"/>
                </a:cubicBezTo>
                <a:cubicBezTo>
                  <a:pt x="2575711" y="1270503"/>
                  <a:pt x="1287855" y="1431956"/>
                  <a:pt x="0" y="159341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39752" y="4098024"/>
            <a:ext cx="1455089" cy="4334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Asynchronous</a:t>
            </a:r>
            <a:r>
              <a:rPr lang="nl-NL" sz="1200" dirty="0" smtClean="0"/>
              <a:t> Response/ </a:t>
            </a:r>
            <a:r>
              <a:rPr lang="nl-NL" sz="1200" dirty="0" err="1" smtClean="0"/>
              <a:t>Callback</a:t>
            </a:r>
            <a:endParaRPr lang="en-US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4788024" y="2114120"/>
            <a:ext cx="1944216" cy="10081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Decide</a:t>
            </a:r>
            <a:r>
              <a:rPr lang="nl-NL" dirty="0" smtClean="0"/>
              <a:t> on </a:t>
            </a:r>
            <a:r>
              <a:rPr lang="nl-NL" dirty="0" err="1" smtClean="0"/>
              <a:t>generated</a:t>
            </a:r>
            <a:r>
              <a:rPr lang="nl-NL" dirty="0" smtClean="0"/>
              <a:t> </a:t>
            </a:r>
            <a:r>
              <a:rPr lang="nl-NL" dirty="0" err="1" smtClean="0"/>
              <a:t>proposal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139952" y="2618176"/>
            <a:ext cx="792088" cy="907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4788024" y="3523373"/>
            <a:ext cx="1944216" cy="10081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Manually</a:t>
            </a:r>
            <a:r>
              <a:rPr lang="nl-NL" dirty="0" smtClean="0"/>
              <a:t> </a:t>
            </a:r>
            <a:r>
              <a:rPr lang="nl-NL" dirty="0" err="1" smtClean="0"/>
              <a:t>refine</a:t>
            </a:r>
            <a:r>
              <a:rPr lang="nl-NL" dirty="0" smtClean="0"/>
              <a:t> the </a:t>
            </a:r>
            <a:r>
              <a:rPr lang="nl-NL" dirty="0" err="1" smtClean="0"/>
              <a:t>proposal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submit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workflow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292352" y="2861320"/>
            <a:ext cx="639688" cy="6620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226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528" y="274638"/>
            <a:ext cx="8867328" cy="1143000"/>
          </a:xfrm>
        </p:spPr>
        <p:txBody>
          <a:bodyPr>
            <a:noAutofit/>
          </a:bodyPr>
          <a:lstStyle/>
          <a:p>
            <a:r>
              <a:rPr lang="nl-NL" sz="3600" dirty="0" err="1" smtClean="0"/>
              <a:t>Chapter</a:t>
            </a:r>
            <a:r>
              <a:rPr lang="nl-NL" sz="3600" dirty="0" smtClean="0"/>
              <a:t> 17</a:t>
            </a:r>
            <a:br>
              <a:rPr lang="nl-NL" sz="3600" dirty="0" smtClean="0"/>
            </a:br>
            <a:r>
              <a:rPr lang="nl-NL" sz="3600" dirty="0" smtClean="0"/>
              <a:t>Simple </a:t>
            </a:r>
            <a:r>
              <a:rPr lang="nl-NL" sz="3600" dirty="0" err="1" smtClean="0"/>
              <a:t>tasks</a:t>
            </a:r>
            <a:r>
              <a:rPr lang="nl-NL" sz="3600" dirty="0" smtClean="0"/>
              <a:t> </a:t>
            </a:r>
            <a:r>
              <a:rPr lang="nl-NL" sz="3600" dirty="0" err="1" smtClean="0"/>
              <a:t>to</a:t>
            </a:r>
            <a:r>
              <a:rPr lang="nl-NL" sz="3600" dirty="0" smtClean="0"/>
              <a:t> </a:t>
            </a:r>
            <a:r>
              <a:rPr lang="nl-NL" sz="3600" dirty="0" err="1" smtClean="0"/>
              <a:t>judge</a:t>
            </a:r>
            <a:r>
              <a:rPr lang="nl-NL" sz="3600" dirty="0" smtClean="0"/>
              <a:t> </a:t>
            </a:r>
            <a:r>
              <a:rPr lang="nl-NL" sz="3600" dirty="0" err="1" smtClean="0"/>
              <a:t>generated</a:t>
            </a:r>
            <a:r>
              <a:rPr lang="nl-NL" sz="3600" dirty="0" smtClean="0"/>
              <a:t> </a:t>
            </a:r>
            <a:r>
              <a:rPr lang="nl-NL" sz="3600" dirty="0" err="1" smtClean="0"/>
              <a:t>proposal</a:t>
            </a:r>
            <a:r>
              <a:rPr lang="nl-NL" sz="3600" dirty="0" smtClean="0"/>
              <a:t> &amp; </a:t>
            </a:r>
            <a:r>
              <a:rPr lang="nl-NL" sz="3600" dirty="0" err="1" smtClean="0"/>
              <a:t>create</a:t>
            </a:r>
            <a:r>
              <a:rPr lang="nl-NL" sz="3600" dirty="0" smtClean="0"/>
              <a:t> </a:t>
            </a:r>
            <a:r>
              <a:rPr lang="nl-NL" sz="3600" dirty="0" err="1" smtClean="0"/>
              <a:t>handcrafted</a:t>
            </a:r>
            <a:r>
              <a:rPr lang="nl-NL" sz="3600" dirty="0" smtClean="0"/>
              <a:t> </a:t>
            </a:r>
            <a:r>
              <a:rPr lang="nl-NL" sz="3600" dirty="0" err="1" smtClean="0"/>
              <a:t>proposal</a:t>
            </a:r>
            <a:endParaRPr 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61653"/>
            <a:ext cx="6226175" cy="361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5882893" y="3633861"/>
            <a:ext cx="1944216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855001" y="3567434"/>
            <a:ext cx="79208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email</a:t>
            </a:r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>
            <a:off x="6733679" y="3596973"/>
            <a:ext cx="1750018" cy="885311"/>
          </a:xfrm>
          <a:custGeom>
            <a:avLst/>
            <a:gdLst>
              <a:gd name="connsiteX0" fmla="*/ 1204111 w 1750018"/>
              <a:gd name="connsiteY0" fmla="*/ 34715 h 885311"/>
              <a:gd name="connsiteX1" fmla="*/ 1584357 w 1750018"/>
              <a:gd name="connsiteY1" fmla="*/ 16608 h 885311"/>
              <a:gd name="connsiteX2" fmla="*/ 1674892 w 1750018"/>
              <a:gd name="connsiteY2" fmla="*/ 242945 h 885311"/>
              <a:gd name="connsiteX3" fmla="*/ 497941 w 1750018"/>
              <a:gd name="connsiteY3" fmla="*/ 831420 h 885311"/>
              <a:gd name="connsiteX4" fmla="*/ 0 w 1750018"/>
              <a:gd name="connsiteY4" fmla="*/ 858580 h 885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0018" h="885311">
                <a:moveTo>
                  <a:pt x="1204111" y="34715"/>
                </a:moveTo>
                <a:cubicBezTo>
                  <a:pt x="1355002" y="8309"/>
                  <a:pt x="1505894" y="-18097"/>
                  <a:pt x="1584357" y="16608"/>
                </a:cubicBezTo>
                <a:cubicBezTo>
                  <a:pt x="1662820" y="51313"/>
                  <a:pt x="1855961" y="107143"/>
                  <a:pt x="1674892" y="242945"/>
                </a:cubicBezTo>
                <a:cubicBezTo>
                  <a:pt x="1493823" y="378747"/>
                  <a:pt x="777090" y="728814"/>
                  <a:pt x="497941" y="831420"/>
                </a:cubicBezTo>
                <a:cubicBezTo>
                  <a:pt x="218792" y="934026"/>
                  <a:pt x="0" y="858580"/>
                  <a:pt x="0" y="85858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323053" y="4209925"/>
            <a:ext cx="116064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Actionable</a:t>
            </a:r>
            <a:r>
              <a:rPr lang="nl-NL" sz="1200" dirty="0" smtClean="0"/>
              <a:t> response</a:t>
            </a:r>
            <a:endParaRPr lang="en-US" sz="1200" dirty="0"/>
          </a:p>
        </p:txBody>
      </p:sp>
      <p:pic>
        <p:nvPicPr>
          <p:cNvPr id="17" name="Picture 16"/>
          <p:cNvPicPr/>
          <p:nvPr/>
        </p:nvPicPr>
        <p:blipFill>
          <a:blip r:embed="rId3"/>
          <a:stretch>
            <a:fillRect/>
          </a:stretch>
        </p:blipFill>
        <p:spPr>
          <a:xfrm>
            <a:off x="6855001" y="5157192"/>
            <a:ext cx="1978293" cy="1428695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4"/>
          <a:stretch>
            <a:fillRect/>
          </a:stretch>
        </p:blipFill>
        <p:spPr>
          <a:xfrm>
            <a:off x="6733679" y="1628799"/>
            <a:ext cx="2387646" cy="176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19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Chapter</a:t>
            </a:r>
            <a:r>
              <a:rPr lang="nl-NL" dirty="0" smtClean="0"/>
              <a:t> 17 – Advanced </a:t>
            </a:r>
            <a:r>
              <a:rPr lang="nl-NL" dirty="0" err="1" smtClean="0"/>
              <a:t>Task</a:t>
            </a:r>
            <a:r>
              <a:rPr lang="nl-NL" dirty="0" smtClean="0"/>
              <a:t> Workflow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359806"/>
            <a:ext cx="3413934" cy="2677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C:\Users\lucas_j\AppData\Local\Temp\SNAGHTML6afcfb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99" y="1124744"/>
            <a:ext cx="4926774" cy="288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>
            <a:endCxn id="1026" idx="0"/>
          </p:cNvCxnSpPr>
          <p:nvPr/>
        </p:nvCxnSpPr>
        <p:spPr>
          <a:xfrm flipV="1">
            <a:off x="5004048" y="3359806"/>
            <a:ext cx="2067007" cy="2852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1691680" y="4514751"/>
            <a:ext cx="3922509" cy="22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54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Chapter</a:t>
            </a:r>
            <a:r>
              <a:rPr lang="nl-NL" dirty="0" smtClean="0"/>
              <a:t> 18</a:t>
            </a:r>
            <a:br>
              <a:rPr lang="nl-NL" dirty="0" smtClean="0"/>
            </a:br>
            <a:r>
              <a:rPr lang="nl-NL" dirty="0" smtClean="0"/>
              <a:t>Complex </a:t>
            </a:r>
            <a:r>
              <a:rPr lang="nl-NL" dirty="0" err="1" smtClean="0"/>
              <a:t>Process</a:t>
            </a:r>
            <a:r>
              <a:rPr lang="nl-NL" dirty="0" smtClean="0"/>
              <a:t> </a:t>
            </a:r>
            <a:r>
              <a:rPr lang="nl-NL" dirty="0" err="1" smtClean="0"/>
              <a:t>Flows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BPEL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75656" y="2276872"/>
            <a:ext cx="5972810" cy="376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77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331640" y="2060848"/>
            <a:ext cx="522732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93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5</a:t>
            </a:r>
            <a:endParaRPr lang="en-US" dirty="0"/>
          </a:p>
        </p:txBody>
      </p:sp>
      <p:sp>
        <p:nvSpPr>
          <p:cNvPr id="26" name="Cloud 25"/>
          <p:cNvSpPr/>
          <p:nvPr/>
        </p:nvSpPr>
        <p:spPr>
          <a:xfrm>
            <a:off x="6119664" y="5324022"/>
            <a:ext cx="3024336" cy="151216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479704" y="5627978"/>
            <a:ext cx="2448272" cy="9042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www.webservicex.net</a:t>
            </a:r>
          </a:p>
          <a:p>
            <a:pPr algn="ctr"/>
            <a:r>
              <a:rPr lang="nl-NL" sz="1100" dirty="0" smtClean="0"/>
              <a:t>/</a:t>
            </a:r>
            <a:r>
              <a:rPr lang="en-US" sz="1100" dirty="0" err="1"/>
              <a:t>LengthDistanceUnitConvertorService</a:t>
            </a:r>
            <a:endParaRPr lang="en-US" sz="11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459590"/>
            <a:ext cx="5142942" cy="1650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222" y="1978562"/>
            <a:ext cx="125730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6804248" y="3789040"/>
            <a:ext cx="899592" cy="201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4621138"/>
            <a:ext cx="4824536" cy="977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3789040"/>
            <a:ext cx="14017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6"/>
          <p:cNvCxnSpPr/>
          <p:nvPr/>
        </p:nvCxnSpPr>
        <p:spPr>
          <a:xfrm rot="16200000" flipV="1">
            <a:off x="3698193" y="4355393"/>
            <a:ext cx="1224136" cy="523478"/>
          </a:xfrm>
          <a:prstGeom prst="bentConnector3">
            <a:avLst>
              <a:gd name="adj1" fmla="val 7440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404664"/>
            <a:ext cx="18589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052736"/>
            <a:ext cx="180657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332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C:\Users\lucas_j\AppData\Local\Temp\SNAGHTMLa8917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9" y="1163695"/>
            <a:ext cx="8535761" cy="554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386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5496" y="44624"/>
            <a:ext cx="8136904" cy="4104456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6156176" y="3068960"/>
            <a:ext cx="295232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60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Chapter</a:t>
            </a:r>
            <a:r>
              <a:rPr lang="nl-NL" dirty="0" smtClean="0"/>
              <a:t> 19</a:t>
            </a:r>
            <a:br>
              <a:rPr lang="nl-NL" dirty="0" smtClean="0"/>
            </a:br>
            <a:r>
              <a:rPr lang="nl-NL" dirty="0" smtClean="0"/>
              <a:t>BPM(N) </a:t>
            </a:r>
            <a:r>
              <a:rPr lang="nl-NL" dirty="0" err="1" smtClean="0"/>
              <a:t>and</a:t>
            </a:r>
            <a:r>
              <a:rPr lang="nl-NL" dirty="0" smtClean="0"/>
              <a:t> ACM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8304634" cy="4967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2142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Security Checks in BPM(N) &amp; </a:t>
            </a:r>
            <a:r>
              <a:rPr lang="nl-NL" dirty="0" err="1" smtClean="0"/>
              <a:t>WebForms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51289" y="1340768"/>
            <a:ext cx="5972810" cy="289941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843808" y="3933056"/>
            <a:ext cx="5972810" cy="25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42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ACM Top Security </a:t>
            </a:r>
            <a:r>
              <a:rPr lang="nl-NL" dirty="0" err="1" smtClean="0"/>
              <a:t>Accreditation</a:t>
            </a:r>
            <a:r>
              <a:rPr lang="nl-NL" dirty="0" smtClean="0"/>
              <a:t> Case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6438900" cy="310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059832" y="4005064"/>
            <a:ext cx="5972810" cy="268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76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Chapter</a:t>
            </a:r>
            <a:r>
              <a:rPr lang="nl-NL" dirty="0" smtClean="0"/>
              <a:t> 20</a:t>
            </a:r>
            <a:br>
              <a:rPr lang="nl-NL" dirty="0" smtClean="0"/>
            </a:br>
            <a:r>
              <a:rPr lang="nl-NL" dirty="0" err="1" smtClean="0"/>
              <a:t>Operational</a:t>
            </a:r>
            <a:r>
              <a:rPr lang="nl-NL" dirty="0" smtClean="0"/>
              <a:t> (</a:t>
            </a:r>
            <a:r>
              <a:rPr lang="nl-NL" dirty="0" err="1" smtClean="0"/>
              <a:t>Functional</a:t>
            </a:r>
            <a:r>
              <a:rPr lang="nl-NL" dirty="0" smtClean="0"/>
              <a:t>) </a:t>
            </a:r>
            <a:r>
              <a:rPr lang="nl-NL" dirty="0" err="1" smtClean="0"/>
              <a:t>Process</a:t>
            </a:r>
            <a:r>
              <a:rPr lang="nl-NL" dirty="0" smtClean="0"/>
              <a:t> </a:t>
            </a:r>
            <a:r>
              <a:rPr lang="nl-NL" dirty="0" err="1" smtClean="0"/>
              <a:t>Insight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43608" y="2636912"/>
            <a:ext cx="36690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Composite</a:t>
            </a:r>
            <a:r>
              <a:rPr lang="nl-NL" dirty="0" smtClean="0"/>
              <a:t> Sensors</a:t>
            </a:r>
          </a:p>
          <a:p>
            <a:r>
              <a:rPr lang="nl-NL" dirty="0" smtClean="0"/>
              <a:t>BAM Sensors, </a:t>
            </a:r>
            <a:r>
              <a:rPr lang="nl-NL" dirty="0" err="1" smtClean="0"/>
              <a:t>Process</a:t>
            </a:r>
            <a:r>
              <a:rPr lang="nl-NL" dirty="0" smtClean="0"/>
              <a:t> Analytics</a:t>
            </a:r>
          </a:p>
          <a:p>
            <a:r>
              <a:rPr lang="nl-NL" dirty="0" smtClean="0"/>
              <a:t>BAM Dashboard</a:t>
            </a:r>
          </a:p>
          <a:p>
            <a:r>
              <a:rPr lang="nl-NL" dirty="0" smtClean="0"/>
              <a:t>BAM </a:t>
            </a:r>
            <a:r>
              <a:rPr lang="nl-NL" dirty="0" err="1" smtClean="0"/>
              <a:t>Process</a:t>
            </a:r>
            <a:r>
              <a:rPr lang="nl-NL" dirty="0" smtClean="0"/>
              <a:t> Event Processing</a:t>
            </a:r>
          </a:p>
          <a:p>
            <a:r>
              <a:rPr lang="nl-NL" dirty="0" err="1" smtClean="0"/>
              <a:t>Process</a:t>
            </a:r>
            <a:r>
              <a:rPr lang="nl-NL" dirty="0" smtClean="0"/>
              <a:t> </a:t>
            </a:r>
            <a:r>
              <a:rPr lang="nl-NL" dirty="0" err="1" smtClean="0"/>
              <a:t>Workspace</a:t>
            </a:r>
            <a:endParaRPr lang="nl-NL" dirty="0" smtClean="0"/>
          </a:p>
          <a:p>
            <a:r>
              <a:rPr lang="nl-NL" dirty="0" smtClean="0"/>
              <a:t>BPM </a:t>
            </a:r>
            <a:r>
              <a:rPr lang="nl-NL" dirty="0" err="1" smtClean="0"/>
              <a:t>Worklist</a:t>
            </a:r>
            <a:r>
              <a:rPr lang="nl-NL" dirty="0" smtClean="0"/>
              <a:t> </a:t>
            </a:r>
            <a:r>
              <a:rPr lang="nl-NL" dirty="0" err="1" smtClean="0"/>
              <a:t>Reports</a:t>
            </a:r>
            <a:endParaRPr lang="nl-NL" dirty="0" smtClean="0"/>
          </a:p>
          <a:p>
            <a:endParaRPr lang="nl-NL" dirty="0"/>
          </a:p>
          <a:p>
            <a:r>
              <a:rPr lang="nl-NL" dirty="0" smtClean="0"/>
              <a:t>Look </a:t>
            </a:r>
            <a:r>
              <a:rPr lang="nl-NL" dirty="0" err="1" smtClean="0"/>
              <a:t>ahead</a:t>
            </a:r>
            <a:r>
              <a:rPr lang="nl-NL" dirty="0" smtClean="0"/>
              <a:t>:</a:t>
            </a:r>
          </a:p>
          <a:p>
            <a:r>
              <a:rPr lang="nl-NL" dirty="0" smtClean="0"/>
              <a:t>SOA Suite </a:t>
            </a:r>
            <a:r>
              <a:rPr lang="nl-NL" dirty="0" err="1" smtClean="0"/>
              <a:t>process</a:t>
            </a:r>
            <a:r>
              <a:rPr lang="nl-NL" dirty="0" smtClean="0"/>
              <a:t> </a:t>
            </a:r>
            <a:r>
              <a:rPr lang="nl-NL" dirty="0" err="1" smtClean="0"/>
              <a:t>analytics</a:t>
            </a:r>
            <a:r>
              <a:rPr lang="nl-NL" dirty="0" smtClean="0"/>
              <a:t> (OOW14)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09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BPEL Sensors </a:t>
            </a:r>
            <a:r>
              <a:rPr lang="nl-NL" dirty="0" err="1" smtClean="0"/>
              <a:t>and</a:t>
            </a:r>
            <a:r>
              <a:rPr lang="nl-NL" dirty="0" smtClean="0"/>
              <a:t> Sensor Actions</a:t>
            </a:r>
            <a:endParaRPr lang="en-US" dirty="0"/>
          </a:p>
        </p:txBody>
      </p:sp>
      <p:pic>
        <p:nvPicPr>
          <p:cNvPr id="4" name="Picture 3" descr="C:\Users\lucas_j\AppData\Local\Temp\SNAGHTMLab24dc9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861048"/>
            <a:ext cx="5972810" cy="28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:\Users\lucas_j\AppData\Local\Temp\SNAGHTMLaa0b87d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645024"/>
            <a:ext cx="5972810" cy="269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2987824" y="1268760"/>
            <a:ext cx="5972810" cy="318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2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BPEL </a:t>
            </a:r>
            <a:r>
              <a:rPr lang="nl-NL" dirty="0" err="1" smtClean="0"/>
              <a:t>process</a:t>
            </a:r>
            <a:r>
              <a:rPr lang="nl-NL" dirty="0" smtClean="0"/>
              <a:t> </a:t>
            </a:r>
            <a:r>
              <a:rPr lang="nl-NL" dirty="0" err="1" smtClean="0"/>
              <a:t>analytics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987824" y="3645024"/>
            <a:ext cx="5972810" cy="3128645"/>
          </a:xfrm>
          <a:prstGeom prst="rect">
            <a:avLst/>
          </a:prstGeom>
        </p:spPr>
      </p:pic>
      <p:pic>
        <p:nvPicPr>
          <p:cNvPr id="4" name="Picture 3" descr="C:\Users\lucas_j\AppData\Local\Temp\SNAGHTMLccb4a0d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244600"/>
            <a:ext cx="5972810" cy="218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5686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BPM </a:t>
            </a:r>
            <a:r>
              <a:rPr lang="nl-NL" dirty="0" err="1" smtClean="0"/>
              <a:t>Process</a:t>
            </a:r>
            <a:r>
              <a:rPr lang="nl-NL" dirty="0" smtClean="0"/>
              <a:t> Analytics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1196752"/>
            <a:ext cx="5972810" cy="3584575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539552" y="4293096"/>
            <a:ext cx="4820682" cy="223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48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BAM </a:t>
            </a:r>
            <a:r>
              <a:rPr lang="nl-NL" dirty="0" err="1" smtClean="0"/>
              <a:t>and</a:t>
            </a:r>
            <a:r>
              <a:rPr lang="nl-NL" dirty="0" smtClean="0"/>
              <a:t> OEP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397635" y="1412776"/>
            <a:ext cx="3600400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OEP</a:t>
            </a:r>
          </a:p>
          <a:p>
            <a:pPr algn="ctr"/>
            <a:r>
              <a:rPr lang="nl-NL" dirty="0" err="1" smtClean="0"/>
              <a:t>CarPark</a:t>
            </a:r>
            <a:r>
              <a:rPr lang="nl-NL" dirty="0" smtClean="0"/>
              <a:t> Event Processing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637995" y="2060848"/>
            <a:ext cx="1080120" cy="79208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652120" y="3789040"/>
            <a:ext cx="2952328" cy="2376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BAM</a:t>
            </a:r>
          </a:p>
          <a:p>
            <a:pPr algn="ctr"/>
            <a:r>
              <a:rPr lang="nl-NL" dirty="0" err="1" smtClean="0"/>
              <a:t>Car</a:t>
            </a:r>
            <a:r>
              <a:rPr lang="nl-NL" dirty="0" smtClean="0"/>
              <a:t> Park Monitoring</a:t>
            </a:r>
          </a:p>
          <a:p>
            <a:pPr algn="ctr"/>
            <a:r>
              <a:rPr lang="nl-NL" dirty="0" smtClean="0"/>
              <a:t>Dashboard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932040" y="2169115"/>
            <a:ext cx="1368152" cy="68407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JMS</a:t>
            </a:r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5652120" y="2591060"/>
            <a:ext cx="864096" cy="1224136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05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Chapter</a:t>
            </a:r>
            <a:r>
              <a:rPr lang="nl-NL" dirty="0" smtClean="0"/>
              <a:t> 6</a:t>
            </a:r>
            <a:br>
              <a:rPr lang="nl-NL" dirty="0" smtClean="0"/>
            </a:br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7452320" y="2708920"/>
            <a:ext cx="1368152" cy="86409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Gmail</a:t>
            </a:r>
            <a:endParaRPr lang="en-US" dirty="0"/>
          </a:p>
        </p:txBody>
      </p:sp>
      <p:sp>
        <p:nvSpPr>
          <p:cNvPr id="18" name="Cube 17"/>
          <p:cNvSpPr/>
          <p:nvPr/>
        </p:nvSpPr>
        <p:spPr>
          <a:xfrm>
            <a:off x="7556159" y="1052736"/>
            <a:ext cx="1368152" cy="86409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Any</a:t>
            </a:r>
            <a:r>
              <a:rPr lang="nl-NL" dirty="0" smtClean="0"/>
              <a:t> mail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388424" y="1916832"/>
            <a:ext cx="144016" cy="344611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2261443"/>
            <a:ext cx="702568" cy="58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65" y="881286"/>
            <a:ext cx="8283575" cy="34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89137"/>
            <a:ext cx="6850087" cy="193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6156176" y="2741216"/>
            <a:ext cx="1296144" cy="3277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be 24"/>
          <p:cNvSpPr/>
          <p:nvPr/>
        </p:nvSpPr>
        <p:spPr>
          <a:xfrm>
            <a:off x="7447220" y="3789040"/>
            <a:ext cx="1368152" cy="86409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XMPP Server</a:t>
            </a:r>
            <a:endParaRPr lang="en-US" dirty="0"/>
          </a:p>
        </p:txBody>
      </p:sp>
      <p:sp>
        <p:nvSpPr>
          <p:cNvPr id="29" name="Cube 28"/>
          <p:cNvSpPr/>
          <p:nvPr/>
        </p:nvSpPr>
        <p:spPr>
          <a:xfrm>
            <a:off x="7164288" y="5013176"/>
            <a:ext cx="1584176" cy="86409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Chat </a:t>
            </a:r>
            <a:r>
              <a:rPr lang="nl-NL" sz="1200" dirty="0" err="1" smtClean="0"/>
              <a:t>Contacts</a:t>
            </a:r>
            <a:r>
              <a:rPr lang="nl-NL" sz="1200" dirty="0" smtClean="0"/>
              <a:t> on </a:t>
            </a:r>
            <a:r>
              <a:rPr lang="nl-NL" sz="1200" dirty="0" err="1" smtClean="0"/>
              <a:t>same</a:t>
            </a:r>
            <a:r>
              <a:rPr lang="nl-NL" sz="1200" dirty="0" smtClean="0"/>
              <a:t> or </a:t>
            </a:r>
            <a:r>
              <a:rPr lang="nl-NL" sz="1200" dirty="0" err="1" smtClean="0"/>
              <a:t>other</a:t>
            </a:r>
            <a:r>
              <a:rPr lang="nl-NL" sz="1200" dirty="0" smtClean="0"/>
              <a:t> XMPP Server</a:t>
            </a:r>
            <a:endParaRPr lang="en-US" sz="1200" dirty="0"/>
          </a:p>
        </p:txBody>
      </p:sp>
      <p:cxnSp>
        <p:nvCxnSpPr>
          <p:cNvPr id="28" name="Straight Arrow Connector 27"/>
          <p:cNvCxnSpPr>
            <a:stCxn id="25" idx="3"/>
          </p:cNvCxnSpPr>
          <p:nvPr/>
        </p:nvCxnSpPr>
        <p:spPr>
          <a:xfrm flipH="1">
            <a:off x="7987280" y="4653136"/>
            <a:ext cx="36004" cy="519287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156176" y="3501008"/>
            <a:ext cx="1291044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045" y="5445224"/>
            <a:ext cx="5891213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73047"/>
            <a:ext cx="1928813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205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Chapter</a:t>
            </a:r>
            <a:r>
              <a:rPr lang="nl-NL" dirty="0" smtClean="0"/>
              <a:t> 21 – </a:t>
            </a:r>
            <a:r>
              <a:rPr lang="nl-NL" dirty="0" err="1" smtClean="0"/>
              <a:t>Governance</a:t>
            </a:r>
            <a:r>
              <a:rPr lang="nl-NL" dirty="0" smtClean="0"/>
              <a:t>, </a:t>
            </a:r>
            <a:r>
              <a:rPr lang="nl-NL" dirty="0" err="1" smtClean="0"/>
              <a:t>Reuse</a:t>
            </a:r>
            <a:r>
              <a:rPr lang="nl-NL" dirty="0" smtClean="0"/>
              <a:t>, MDS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101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22 – Building &amp; </a:t>
            </a:r>
            <a:r>
              <a:rPr lang="nl-NL" dirty="0" err="1" smtClean="0"/>
              <a:t>Deploying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7329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23 – Runtime </a:t>
            </a:r>
            <a:r>
              <a:rPr lang="nl-NL" dirty="0" err="1" smtClean="0"/>
              <a:t>Admin</a:t>
            </a:r>
            <a:endParaRPr lang="en-US" dirty="0"/>
          </a:p>
        </p:txBody>
      </p:sp>
      <p:pic>
        <p:nvPicPr>
          <p:cNvPr id="4" name="Snagit_PPT56B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60848"/>
            <a:ext cx="5708895" cy="1838293"/>
          </a:xfrm>
          <a:prstGeom prst="rect">
            <a:avLst/>
          </a:prstGeom>
        </p:spPr>
      </p:pic>
      <p:pic>
        <p:nvPicPr>
          <p:cNvPr id="6" name="Snagit_PPT24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4653136"/>
            <a:ext cx="5753599" cy="1486029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5724128" y="1124744"/>
            <a:ext cx="2592288" cy="1080120"/>
          </a:xfrm>
          <a:prstGeom prst="wedgeRectCallout">
            <a:avLst>
              <a:gd name="adj1" fmla="val -77013"/>
              <a:gd name="adj2" fmla="val 12567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Runtime Property </a:t>
            </a:r>
            <a:r>
              <a:rPr lang="nl-NL" sz="1400" dirty="0" err="1" smtClean="0"/>
              <a:t>adjustment</a:t>
            </a:r>
            <a:r>
              <a:rPr lang="nl-NL" sz="1400" dirty="0" smtClean="0"/>
              <a:t>, </a:t>
            </a:r>
            <a:r>
              <a:rPr lang="nl-NL" sz="1400" dirty="0" err="1" smtClean="0"/>
              <a:t>SetFlowInstanceTitle</a:t>
            </a:r>
            <a:endParaRPr lang="nl-NL" sz="1400" dirty="0" smtClean="0"/>
          </a:p>
          <a:p>
            <a:pPr algn="ctr"/>
            <a:r>
              <a:rPr lang="nl-NL" sz="1400" dirty="0" smtClean="0"/>
              <a:t>Set BPEL </a:t>
            </a:r>
            <a:r>
              <a:rPr lang="nl-NL" sz="1400" dirty="0" err="1" smtClean="0"/>
              <a:t>instance</a:t>
            </a:r>
            <a:r>
              <a:rPr lang="nl-NL" sz="1400" dirty="0" smtClean="0"/>
              <a:t> </a:t>
            </a:r>
            <a:r>
              <a:rPr lang="nl-NL" sz="1400" dirty="0" err="1" smtClean="0"/>
              <a:t>metadata</a:t>
            </a:r>
            <a:endParaRPr lang="nl-NL" sz="1400" dirty="0" smtClean="0"/>
          </a:p>
          <a:p>
            <a:pPr algn="ctr"/>
            <a:r>
              <a:rPr lang="nl-NL" sz="1400" dirty="0" err="1" smtClean="0"/>
              <a:t>Custom</a:t>
            </a:r>
            <a:r>
              <a:rPr lang="nl-NL" sz="1400" dirty="0" smtClean="0"/>
              <a:t> Sensor action</a:t>
            </a:r>
          </a:p>
          <a:p>
            <a:pPr algn="ctr"/>
            <a:r>
              <a:rPr lang="nl-NL" sz="1400" dirty="0" err="1" smtClean="0"/>
              <a:t>Logging</a:t>
            </a:r>
            <a:r>
              <a:rPr lang="nl-NL" sz="1400" dirty="0" smtClean="0"/>
              <a:t> </a:t>
            </a:r>
            <a:r>
              <a:rPr lang="nl-NL" sz="1400" dirty="0" err="1" smtClean="0"/>
              <a:t>from</a:t>
            </a:r>
            <a:r>
              <a:rPr lang="nl-NL" sz="1400" dirty="0" smtClean="0"/>
              <a:t> Java </a:t>
            </a:r>
            <a:endParaRPr lang="en-US" sz="1400" dirty="0"/>
          </a:p>
        </p:txBody>
      </p:sp>
      <p:sp>
        <p:nvSpPr>
          <p:cNvPr id="8" name="Freeform 7"/>
          <p:cNvSpPr/>
          <p:nvPr/>
        </p:nvSpPr>
        <p:spPr>
          <a:xfrm>
            <a:off x="1430448" y="2897109"/>
            <a:ext cx="5681310" cy="2806574"/>
          </a:xfrm>
          <a:custGeom>
            <a:avLst/>
            <a:gdLst>
              <a:gd name="connsiteX0" fmla="*/ 4988459 w 5681310"/>
              <a:gd name="connsiteY0" fmla="*/ 0 h 2806574"/>
              <a:gd name="connsiteX1" fmla="*/ 5676522 w 5681310"/>
              <a:gd name="connsiteY1" fmla="*/ 516047 h 2806574"/>
              <a:gd name="connsiteX2" fmla="*/ 4680641 w 5681310"/>
              <a:gd name="connsiteY2" fmla="*/ 1502875 h 2806574"/>
              <a:gd name="connsiteX3" fmla="*/ 1059255 w 5681310"/>
              <a:gd name="connsiteY3" fmla="*/ 1484768 h 2806574"/>
              <a:gd name="connsiteX4" fmla="*/ 0 w 5681310"/>
              <a:gd name="connsiteY4" fmla="*/ 2489703 h 2806574"/>
              <a:gd name="connsiteX5" fmla="*/ 1502875 w 5681310"/>
              <a:gd name="connsiteY5" fmla="*/ 2806574 h 2806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81310" h="2806574">
                <a:moveTo>
                  <a:pt x="4988459" y="0"/>
                </a:moveTo>
                <a:cubicBezTo>
                  <a:pt x="5358142" y="132784"/>
                  <a:pt x="5727825" y="265568"/>
                  <a:pt x="5676522" y="516047"/>
                </a:cubicBezTo>
                <a:cubicBezTo>
                  <a:pt x="5625219" y="766526"/>
                  <a:pt x="5450185" y="1341422"/>
                  <a:pt x="4680641" y="1502875"/>
                </a:cubicBezTo>
                <a:cubicBezTo>
                  <a:pt x="3911097" y="1664328"/>
                  <a:pt x="1839362" y="1320297"/>
                  <a:pt x="1059255" y="1484768"/>
                </a:cubicBezTo>
                <a:cubicBezTo>
                  <a:pt x="279148" y="1649239"/>
                  <a:pt x="-73937" y="2269402"/>
                  <a:pt x="0" y="2489703"/>
                </a:cubicBezTo>
                <a:cubicBezTo>
                  <a:pt x="73937" y="2710004"/>
                  <a:pt x="1502875" y="2806574"/>
                  <a:pt x="1502875" y="280657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ular Callout 8"/>
          <p:cNvSpPr/>
          <p:nvPr/>
        </p:nvSpPr>
        <p:spPr>
          <a:xfrm>
            <a:off x="3851920" y="6021288"/>
            <a:ext cx="1296144" cy="720080"/>
          </a:xfrm>
          <a:prstGeom prst="wedgeRectCallout">
            <a:avLst>
              <a:gd name="adj1" fmla="val 70431"/>
              <a:gd name="adj2" fmla="val -8177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Log </a:t>
            </a:r>
            <a:r>
              <a:rPr lang="nl-NL" sz="1400" dirty="0" err="1" smtClean="0"/>
              <a:t>activity</a:t>
            </a:r>
            <a:endParaRPr lang="nl-NL" sz="1400" dirty="0" smtClean="0"/>
          </a:p>
          <a:p>
            <a:pPr algn="ctr"/>
            <a:r>
              <a:rPr lang="nl-NL" sz="1400" dirty="0" err="1" smtClean="0"/>
              <a:t>Publish</a:t>
            </a:r>
            <a:r>
              <a:rPr lang="nl-NL" sz="1400" dirty="0" smtClean="0"/>
              <a:t> </a:t>
            </a:r>
            <a:r>
              <a:rPr lang="nl-NL" sz="1400" dirty="0" err="1" smtClean="0"/>
              <a:t>to</a:t>
            </a:r>
            <a:r>
              <a:rPr lang="nl-NL" sz="1400" dirty="0" smtClean="0"/>
              <a:t> </a:t>
            </a:r>
            <a:r>
              <a:rPr lang="nl-NL" sz="1400" dirty="0" err="1" smtClean="0"/>
              <a:t>logwriter</a:t>
            </a:r>
            <a:endParaRPr lang="en-US" sz="1400" dirty="0"/>
          </a:p>
        </p:txBody>
      </p:sp>
      <p:sp>
        <p:nvSpPr>
          <p:cNvPr id="10" name="Rectangular Callout 9"/>
          <p:cNvSpPr/>
          <p:nvPr/>
        </p:nvSpPr>
        <p:spPr>
          <a:xfrm>
            <a:off x="611560" y="4077072"/>
            <a:ext cx="1008112" cy="576064"/>
          </a:xfrm>
          <a:prstGeom prst="wedgeRectCallout">
            <a:avLst>
              <a:gd name="adj1" fmla="val 46682"/>
              <a:gd name="adj2" fmla="val -13332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Composite</a:t>
            </a:r>
            <a:r>
              <a:rPr lang="nl-NL" sz="1400" dirty="0" smtClean="0"/>
              <a:t> Sensor</a:t>
            </a:r>
            <a:endParaRPr lang="en-US" sz="1400" dirty="0"/>
          </a:p>
        </p:txBody>
      </p:sp>
      <p:sp>
        <p:nvSpPr>
          <p:cNvPr id="11" name="Rectangular Callout 10"/>
          <p:cNvSpPr/>
          <p:nvPr/>
        </p:nvSpPr>
        <p:spPr>
          <a:xfrm>
            <a:off x="323528" y="1772816"/>
            <a:ext cx="1008112" cy="504056"/>
          </a:xfrm>
          <a:prstGeom prst="wedgeRectCallout">
            <a:avLst>
              <a:gd name="adj1" fmla="val 79012"/>
              <a:gd name="adj2" fmla="val 4444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Fault</a:t>
            </a:r>
            <a:r>
              <a:rPr lang="nl-NL" sz="1400" dirty="0" smtClean="0"/>
              <a:t> Policy </a:t>
            </a:r>
            <a:r>
              <a:rPr lang="nl-NL" sz="1400" dirty="0" err="1" smtClean="0"/>
              <a:t>with</a:t>
            </a:r>
            <a:r>
              <a:rPr lang="nl-NL" sz="1400" dirty="0" smtClean="0"/>
              <a:t> Alert</a:t>
            </a:r>
            <a:endParaRPr lang="en-US" sz="1400" dirty="0"/>
          </a:p>
        </p:txBody>
      </p:sp>
      <p:sp>
        <p:nvSpPr>
          <p:cNvPr id="12" name="Rectangular Callout 11"/>
          <p:cNvSpPr/>
          <p:nvPr/>
        </p:nvSpPr>
        <p:spPr>
          <a:xfrm>
            <a:off x="2418090" y="1374285"/>
            <a:ext cx="1427295" cy="468052"/>
          </a:xfrm>
          <a:prstGeom prst="wedgeRectCallout">
            <a:avLst>
              <a:gd name="adj1" fmla="val -59967"/>
              <a:gd name="adj2" fmla="val 23883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Enable</a:t>
            </a:r>
            <a:r>
              <a:rPr lang="nl-NL" sz="1400" dirty="0" smtClean="0"/>
              <a:t> bulk recovery</a:t>
            </a:r>
            <a:endParaRPr lang="en-US" sz="1400" dirty="0"/>
          </a:p>
        </p:txBody>
      </p:sp>
      <p:sp>
        <p:nvSpPr>
          <p:cNvPr id="13" name="Rectangular Callout 12"/>
          <p:cNvSpPr/>
          <p:nvPr/>
        </p:nvSpPr>
        <p:spPr>
          <a:xfrm>
            <a:off x="3923928" y="1905276"/>
            <a:ext cx="1427295" cy="468052"/>
          </a:xfrm>
          <a:prstGeom prst="wedgeRectCallout">
            <a:avLst>
              <a:gd name="adj1" fmla="val -59967"/>
              <a:gd name="adj2" fmla="val 23883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Set </a:t>
            </a:r>
            <a:r>
              <a:rPr lang="nl-NL" sz="1400" dirty="0" err="1" smtClean="0"/>
              <a:t>Composite</a:t>
            </a:r>
            <a:r>
              <a:rPr lang="nl-NL" sz="1400" dirty="0" smtClean="0"/>
              <a:t> </a:t>
            </a:r>
            <a:r>
              <a:rPr lang="nl-NL" sz="1400" dirty="0" err="1" smtClean="0"/>
              <a:t>Instance</a:t>
            </a:r>
            <a:r>
              <a:rPr lang="nl-NL" sz="1400" dirty="0" smtClean="0"/>
              <a:t> </a:t>
            </a:r>
            <a:r>
              <a:rPr lang="nl-NL" sz="1400" dirty="0" err="1" smtClean="0"/>
              <a:t>title</a:t>
            </a:r>
            <a:endParaRPr lang="en-US" sz="1400" dirty="0"/>
          </a:p>
        </p:txBody>
      </p:sp>
      <p:sp>
        <p:nvSpPr>
          <p:cNvPr id="14" name="Rectangular Callout 13"/>
          <p:cNvSpPr/>
          <p:nvPr/>
        </p:nvSpPr>
        <p:spPr>
          <a:xfrm>
            <a:off x="6948264" y="3328188"/>
            <a:ext cx="1901679" cy="540060"/>
          </a:xfrm>
          <a:prstGeom prst="wedgeRectCallout">
            <a:avLst>
              <a:gd name="adj1" fmla="val -85926"/>
              <a:gd name="adj2" fmla="val -3693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Runtime SCA Property </a:t>
            </a:r>
            <a:r>
              <a:rPr lang="nl-NL" sz="1400" dirty="0" err="1" smtClean="0"/>
              <a:t>adjustment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412811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23 – Runtime </a:t>
            </a:r>
            <a:r>
              <a:rPr lang="nl-NL" dirty="0" err="1" smtClean="0"/>
              <a:t>Admin</a:t>
            </a:r>
            <a:endParaRPr lang="en-US" dirty="0"/>
          </a:p>
        </p:txBody>
      </p:sp>
      <p:pic>
        <p:nvPicPr>
          <p:cNvPr id="4" name="Snagit_PPT56B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673" y="3417046"/>
            <a:ext cx="5708895" cy="1838293"/>
          </a:xfrm>
          <a:prstGeom prst="rect">
            <a:avLst/>
          </a:prstGeom>
        </p:spPr>
      </p:pic>
      <p:pic>
        <p:nvPicPr>
          <p:cNvPr id="6" name="Snagit_PPT24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881" y="5255339"/>
            <a:ext cx="5753599" cy="1486029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1869537" y="4175218"/>
            <a:ext cx="5681310" cy="2130667"/>
          </a:xfrm>
          <a:custGeom>
            <a:avLst/>
            <a:gdLst>
              <a:gd name="connsiteX0" fmla="*/ 4988459 w 5681310"/>
              <a:gd name="connsiteY0" fmla="*/ 0 h 2806574"/>
              <a:gd name="connsiteX1" fmla="*/ 5676522 w 5681310"/>
              <a:gd name="connsiteY1" fmla="*/ 516047 h 2806574"/>
              <a:gd name="connsiteX2" fmla="*/ 4680641 w 5681310"/>
              <a:gd name="connsiteY2" fmla="*/ 1502875 h 2806574"/>
              <a:gd name="connsiteX3" fmla="*/ 1059255 w 5681310"/>
              <a:gd name="connsiteY3" fmla="*/ 1484768 h 2806574"/>
              <a:gd name="connsiteX4" fmla="*/ 0 w 5681310"/>
              <a:gd name="connsiteY4" fmla="*/ 2489703 h 2806574"/>
              <a:gd name="connsiteX5" fmla="*/ 1502875 w 5681310"/>
              <a:gd name="connsiteY5" fmla="*/ 2806574 h 2806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81310" h="2806574">
                <a:moveTo>
                  <a:pt x="4988459" y="0"/>
                </a:moveTo>
                <a:cubicBezTo>
                  <a:pt x="5358142" y="132784"/>
                  <a:pt x="5727825" y="265568"/>
                  <a:pt x="5676522" y="516047"/>
                </a:cubicBezTo>
                <a:cubicBezTo>
                  <a:pt x="5625219" y="766526"/>
                  <a:pt x="5450185" y="1341422"/>
                  <a:pt x="4680641" y="1502875"/>
                </a:cubicBezTo>
                <a:cubicBezTo>
                  <a:pt x="3911097" y="1664328"/>
                  <a:pt x="1839362" y="1320297"/>
                  <a:pt x="1059255" y="1484768"/>
                </a:cubicBezTo>
                <a:cubicBezTo>
                  <a:pt x="279148" y="1649239"/>
                  <a:pt x="-73937" y="2269402"/>
                  <a:pt x="0" y="2489703"/>
                </a:cubicBezTo>
                <a:cubicBezTo>
                  <a:pt x="73937" y="2710004"/>
                  <a:pt x="1502875" y="2806574"/>
                  <a:pt x="1502875" y="280657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Snagit_PPT17D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1700808"/>
            <a:ext cx="5908311" cy="1296144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261521" y="2697933"/>
            <a:ext cx="6750556" cy="2082297"/>
          </a:xfrm>
          <a:custGeom>
            <a:avLst/>
            <a:gdLst>
              <a:gd name="connsiteX0" fmla="*/ 5496483 w 6750556"/>
              <a:gd name="connsiteY0" fmla="*/ 0 h 2082297"/>
              <a:gd name="connsiteX1" fmla="*/ 6275081 w 6750556"/>
              <a:gd name="connsiteY1" fmla="*/ 54320 h 2082297"/>
              <a:gd name="connsiteX2" fmla="*/ 6383723 w 6750556"/>
              <a:gd name="connsiteY2" fmla="*/ 579421 h 2082297"/>
              <a:gd name="connsiteX3" fmla="*/ 1386210 w 6750556"/>
              <a:gd name="connsiteY3" fmla="*/ 534154 h 2082297"/>
              <a:gd name="connsiteX4" fmla="*/ 1029 w 6750556"/>
              <a:gd name="connsiteY4" fmla="*/ 968720 h 2082297"/>
              <a:gd name="connsiteX5" fmla="*/ 1141766 w 6750556"/>
              <a:gd name="connsiteY5" fmla="*/ 2082297 h 208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0556" h="2082297">
                <a:moveTo>
                  <a:pt x="5496483" y="0"/>
                </a:moveTo>
                <a:lnTo>
                  <a:pt x="6275081" y="54320"/>
                </a:lnTo>
                <a:cubicBezTo>
                  <a:pt x="6422954" y="150890"/>
                  <a:pt x="7198535" y="499449"/>
                  <a:pt x="6383723" y="579421"/>
                </a:cubicBezTo>
                <a:cubicBezTo>
                  <a:pt x="5568911" y="659393"/>
                  <a:pt x="2449992" y="469271"/>
                  <a:pt x="1386210" y="534154"/>
                </a:cubicBezTo>
                <a:cubicBezTo>
                  <a:pt x="322428" y="599037"/>
                  <a:pt x="41770" y="710696"/>
                  <a:pt x="1029" y="968720"/>
                </a:cubicBezTo>
                <a:cubicBezTo>
                  <a:pt x="-39712" y="1226744"/>
                  <a:pt x="1141766" y="2082297"/>
                  <a:pt x="1141766" y="208229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ular Callout 8"/>
          <p:cNvSpPr/>
          <p:nvPr/>
        </p:nvSpPr>
        <p:spPr>
          <a:xfrm>
            <a:off x="6516216" y="1556792"/>
            <a:ext cx="1728192" cy="936104"/>
          </a:xfrm>
          <a:prstGeom prst="wedgeRectCallout">
            <a:avLst>
              <a:gd name="adj1" fmla="val -99652"/>
              <a:gd name="adj2" fmla="val 6020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Configure</a:t>
            </a:r>
            <a:r>
              <a:rPr lang="nl-NL" sz="1400" dirty="0" smtClean="0"/>
              <a:t> </a:t>
            </a:r>
            <a:r>
              <a:rPr lang="nl-NL" sz="1400" dirty="0" err="1" smtClean="0"/>
              <a:t>Throttling</a:t>
            </a:r>
            <a:r>
              <a:rPr lang="nl-NL" sz="1400" dirty="0" smtClean="0"/>
              <a:t>, Set </a:t>
            </a:r>
            <a:r>
              <a:rPr lang="nl-NL" sz="1400" dirty="0" err="1" smtClean="0"/>
              <a:t>Work</a:t>
            </a:r>
            <a:r>
              <a:rPr lang="nl-NL" sz="1400" dirty="0" smtClean="0"/>
              <a:t> Manager, </a:t>
            </a:r>
            <a:r>
              <a:rPr lang="nl-NL" sz="1400" dirty="0" err="1" smtClean="0"/>
              <a:t>Configure</a:t>
            </a:r>
            <a:r>
              <a:rPr lang="nl-NL" sz="1400" dirty="0" smtClean="0"/>
              <a:t>  </a:t>
            </a:r>
            <a:r>
              <a:rPr lang="nl-NL" sz="1400" dirty="0" err="1" smtClean="0"/>
              <a:t>Result</a:t>
            </a:r>
            <a:r>
              <a:rPr lang="nl-NL" sz="1400" dirty="0" smtClean="0"/>
              <a:t> </a:t>
            </a:r>
            <a:r>
              <a:rPr lang="nl-NL" sz="1400" dirty="0" err="1" smtClean="0"/>
              <a:t>Caching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25857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24 -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66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owchart: Magnetic Disk 18"/>
          <p:cNvSpPr/>
          <p:nvPr/>
        </p:nvSpPr>
        <p:spPr>
          <a:xfrm>
            <a:off x="6660232" y="692696"/>
            <a:ext cx="2880320" cy="2160240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SAIBOT_FINANCE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Chapter</a:t>
            </a:r>
            <a:r>
              <a:rPr lang="nl-NL" dirty="0" smtClean="0"/>
              <a:t> 6</a:t>
            </a:r>
            <a:br>
              <a:rPr lang="nl-NL" dirty="0" smtClean="0"/>
            </a:br>
            <a:endParaRPr lang="en-US" dirty="0"/>
          </a:p>
        </p:txBody>
      </p:sp>
      <p:sp>
        <p:nvSpPr>
          <p:cNvPr id="3" name="Flowchart: Direct Access Storage 2"/>
          <p:cNvSpPr/>
          <p:nvPr/>
        </p:nvSpPr>
        <p:spPr>
          <a:xfrm>
            <a:off x="6643594" y="4077072"/>
            <a:ext cx="3096344" cy="1008112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JMS Queue</a:t>
            </a:r>
          </a:p>
          <a:p>
            <a:pPr algn="ctr"/>
            <a:r>
              <a:rPr lang="en-US" sz="1200" dirty="0" err="1"/>
              <a:t>jms</a:t>
            </a:r>
            <a:r>
              <a:rPr lang="en-US" sz="1200" dirty="0"/>
              <a:t>/finance/</a:t>
            </a:r>
            <a:r>
              <a:rPr lang="en-US" sz="1200" dirty="0" err="1"/>
              <a:t>AircraftMovementsQueue</a:t>
            </a:r>
            <a:endParaRPr lang="en-US" sz="1200" dirty="0"/>
          </a:p>
        </p:txBody>
      </p:sp>
      <p:sp>
        <p:nvSpPr>
          <p:cNvPr id="16" name="Flowchart: Direct Access Storage 15"/>
          <p:cNvSpPr/>
          <p:nvPr/>
        </p:nvSpPr>
        <p:spPr>
          <a:xfrm>
            <a:off x="6912260" y="1628800"/>
            <a:ext cx="2376264" cy="1008112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AQ</a:t>
            </a:r>
          </a:p>
          <a:p>
            <a:pPr algn="ctr"/>
            <a:r>
              <a:rPr lang="en-US" sz="1200" dirty="0" err="1" smtClean="0"/>
              <a:t>aircraft_movements_queue</a:t>
            </a:r>
            <a:endParaRPr lang="en-US" sz="12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2255837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176905"/>
            <a:ext cx="5040486" cy="1916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73" y="1768991"/>
            <a:ext cx="5163505" cy="1907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6660232" y="5351125"/>
            <a:ext cx="2088232" cy="7200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EJB</a:t>
            </a:r>
          </a:p>
          <a:p>
            <a:pPr algn="ctr"/>
            <a:r>
              <a:rPr lang="en-US" sz="1200" dirty="0" err="1" smtClean="0"/>
              <a:t>FinanceAircraft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err="1" smtClean="0"/>
              <a:t>MovementReporter</a:t>
            </a:r>
            <a:endParaRPr lang="en-US" sz="1200" dirty="0"/>
          </a:p>
        </p:txBody>
      </p:sp>
      <p:cxnSp>
        <p:nvCxnSpPr>
          <p:cNvPr id="22" name="Elbow Connector 21"/>
          <p:cNvCxnSpPr/>
          <p:nvPr/>
        </p:nvCxnSpPr>
        <p:spPr>
          <a:xfrm flipV="1">
            <a:off x="5796136" y="2420888"/>
            <a:ext cx="1224136" cy="115212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16200000" flipH="1">
            <a:off x="5508104" y="3212976"/>
            <a:ext cx="1440160" cy="864096"/>
          </a:xfrm>
          <a:prstGeom prst="bentConnector3">
            <a:avLst>
              <a:gd name="adj1" fmla="val -92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16200000" flipH="1">
            <a:off x="5400092" y="2816932"/>
            <a:ext cx="1800200" cy="1008112"/>
          </a:xfrm>
          <a:prstGeom prst="bentConnector3">
            <a:avLst>
              <a:gd name="adj1" fmla="val 1731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652120" y="4636413"/>
            <a:ext cx="1008112" cy="3767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n 40"/>
          <p:cNvSpPr/>
          <p:nvPr/>
        </p:nvSpPr>
        <p:spPr>
          <a:xfrm rot="16200000">
            <a:off x="489856" y="5544837"/>
            <a:ext cx="504056" cy="548680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800" dirty="0" smtClean="0"/>
              <a:t>Direct</a:t>
            </a:r>
          </a:p>
          <a:p>
            <a:pPr algn="ctr"/>
            <a:r>
              <a:rPr lang="nl-NL" sz="800" dirty="0" smtClean="0"/>
              <a:t>Binding</a:t>
            </a:r>
            <a:endParaRPr lang="en-US" sz="800" dirty="0"/>
          </a:p>
        </p:txBody>
      </p:sp>
      <p:sp>
        <p:nvSpPr>
          <p:cNvPr id="47" name="Can 46"/>
          <p:cNvSpPr/>
          <p:nvPr/>
        </p:nvSpPr>
        <p:spPr>
          <a:xfrm rot="16200000">
            <a:off x="651874" y="5166795"/>
            <a:ext cx="360040" cy="296652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800" dirty="0" smtClean="0"/>
              <a:t>EJB</a:t>
            </a:r>
            <a:endParaRPr lang="en-US" sz="800" dirty="0"/>
          </a:p>
        </p:txBody>
      </p:sp>
      <p:sp>
        <p:nvSpPr>
          <p:cNvPr id="48" name="Can 47"/>
          <p:cNvSpPr/>
          <p:nvPr/>
        </p:nvSpPr>
        <p:spPr>
          <a:xfrm rot="16200000">
            <a:off x="547369" y="3008485"/>
            <a:ext cx="360040" cy="296652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800" dirty="0" smtClean="0"/>
              <a:t>JEJB</a:t>
            </a:r>
            <a:endParaRPr lang="en-US" sz="800" dirty="0"/>
          </a:p>
        </p:txBody>
      </p:sp>
      <p:sp>
        <p:nvSpPr>
          <p:cNvPr id="42" name="Rounded Rectangle 41"/>
          <p:cNvSpPr/>
          <p:nvPr/>
        </p:nvSpPr>
        <p:spPr>
          <a:xfrm>
            <a:off x="188132" y="6309320"/>
            <a:ext cx="2007604" cy="5040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AircraftMovement</a:t>
            </a:r>
            <a:r>
              <a:rPr lang="nl-NL" sz="1200" dirty="0" smtClean="0"/>
              <a:t/>
            </a:r>
            <a:br>
              <a:rPr lang="nl-NL" sz="1200" dirty="0" smtClean="0"/>
            </a:br>
            <a:r>
              <a:rPr lang="nl-NL" sz="1200" dirty="0" err="1" smtClean="0"/>
              <a:t>ServiceDirectBindingClient</a:t>
            </a:r>
            <a:endParaRPr lang="en-US" sz="1200" dirty="0"/>
          </a:p>
        </p:txBody>
      </p:sp>
      <p:cxnSp>
        <p:nvCxnSpPr>
          <p:cNvPr id="46" name="Elbow Connector 45"/>
          <p:cNvCxnSpPr>
            <a:stCxn id="42" idx="0"/>
            <a:endCxn id="41" idx="0"/>
          </p:cNvCxnSpPr>
          <p:nvPr/>
        </p:nvCxnSpPr>
        <p:spPr>
          <a:xfrm rot="16200000" flipV="1">
            <a:off x="647675" y="5765061"/>
            <a:ext cx="490143" cy="598376"/>
          </a:xfrm>
          <a:prstGeom prst="bentConnector4">
            <a:avLst>
              <a:gd name="adj1" fmla="val 22014"/>
              <a:gd name="adj2" fmla="val 15754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107504" y="3501008"/>
            <a:ext cx="1440160" cy="5040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AircraftMovementServiceJEJBClient</a:t>
            </a:r>
            <a:endParaRPr lang="en-US" sz="1200" dirty="0"/>
          </a:p>
        </p:txBody>
      </p:sp>
      <p:cxnSp>
        <p:nvCxnSpPr>
          <p:cNvPr id="51" name="Elbow Connector 50"/>
          <p:cNvCxnSpPr>
            <a:endCxn id="48" idx="1"/>
          </p:cNvCxnSpPr>
          <p:nvPr/>
        </p:nvCxnSpPr>
        <p:spPr>
          <a:xfrm rot="16200000" flipV="1">
            <a:off x="513224" y="3222651"/>
            <a:ext cx="344197" cy="212517"/>
          </a:xfrm>
          <a:prstGeom prst="bentConnector4">
            <a:avLst>
              <a:gd name="adj1" fmla="val 28453"/>
              <a:gd name="adj2" fmla="val 22248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endCxn id="7" idx="2"/>
          </p:cNvCxnSpPr>
          <p:nvPr/>
        </p:nvCxnSpPr>
        <p:spPr>
          <a:xfrm rot="16200000" flipH="1">
            <a:off x="4951007" y="4001939"/>
            <a:ext cx="2554355" cy="86409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652120" y="5567149"/>
            <a:ext cx="115212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35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7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619672" y="1201451"/>
            <a:ext cx="1656184" cy="64807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Java Class</a:t>
            </a:r>
          </a:p>
          <a:p>
            <a:pPr algn="ctr"/>
            <a:r>
              <a:rPr lang="en-US" sz="1400" dirty="0" err="1" smtClean="0"/>
              <a:t>ScheduledFlight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Processor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6599794" y="723115"/>
            <a:ext cx="2448272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SlotService</a:t>
            </a:r>
            <a:r>
              <a:rPr lang="nl-NL" sz="1400" dirty="0" smtClean="0"/>
              <a:t> (Ch4)</a:t>
            </a:r>
          </a:p>
          <a:p>
            <a:pPr algn="ctr"/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en-US" sz="1400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960" y="1041566"/>
            <a:ext cx="2216090" cy="61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31572" y="2132856"/>
            <a:ext cx="5972810" cy="281178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6367612" y="1556792"/>
            <a:ext cx="580652" cy="11105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218856" y="4975468"/>
            <a:ext cx="3738736" cy="172287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5652120" y="3538746"/>
            <a:ext cx="720080" cy="28425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915816" y="5240574"/>
            <a:ext cx="1656184" cy="64807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XQuery</a:t>
            </a:r>
            <a:r>
              <a:rPr lang="nl-NL" sz="1400" dirty="0" smtClean="0"/>
              <a:t> Library </a:t>
            </a:r>
            <a:r>
              <a:rPr lang="en-US" sz="1400" dirty="0" err="1" smtClean="0"/>
              <a:t>TimePlanningUnit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Validations</a:t>
            </a:r>
            <a:endParaRPr lang="en-US" sz="1400" dirty="0"/>
          </a:p>
        </p:txBody>
      </p:sp>
      <p:cxnSp>
        <p:nvCxnSpPr>
          <p:cNvPr id="17" name="Straight Connector 16"/>
          <p:cNvCxnSpPr>
            <a:endCxn id="15" idx="0"/>
          </p:cNvCxnSpPr>
          <p:nvPr/>
        </p:nvCxnSpPr>
        <p:spPr>
          <a:xfrm flipH="1">
            <a:off x="3743908" y="4437112"/>
            <a:ext cx="828092" cy="803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4" idx="2"/>
          </p:cNvCxnSpPr>
          <p:nvPr/>
        </p:nvCxnSpPr>
        <p:spPr>
          <a:xfrm flipV="1">
            <a:off x="2411760" y="1849523"/>
            <a:ext cx="36004" cy="9618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827584" y="5242959"/>
            <a:ext cx="1872208" cy="64807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Pipeline Template </a:t>
            </a:r>
            <a:r>
              <a:rPr lang="en-US" sz="1400" dirty="0" err="1" smtClean="0"/>
              <a:t>FinancialDepartment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err="1" smtClean="0"/>
              <a:t>AirlineCheckPipeline</a:t>
            </a:r>
            <a:endParaRPr lang="en-US" sz="1400" dirty="0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2627784" y="4077072"/>
            <a:ext cx="648072" cy="1165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/>
          <p:nvPr/>
        </p:nvPicPr>
        <p:blipFill rotWithShape="1">
          <a:blip r:embed="rId5"/>
          <a:srcRect r="76223" b="93604"/>
          <a:stretch/>
        </p:blipFill>
        <p:spPr>
          <a:xfrm>
            <a:off x="251520" y="2060848"/>
            <a:ext cx="1617911" cy="193853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3491880" y="6025544"/>
            <a:ext cx="1656184" cy="64807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Domain Value Map</a:t>
            </a:r>
          </a:p>
          <a:p>
            <a:pPr algn="ctr"/>
            <a:r>
              <a:rPr lang="en-US" sz="1400" dirty="0" err="1" smtClean="0"/>
              <a:t>icaoToiataAirline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err="1" smtClean="0"/>
              <a:t>Mapping.dvm</a:t>
            </a:r>
            <a:endParaRPr lang="en-US" sz="1400" dirty="0"/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4788024" y="4437112"/>
            <a:ext cx="144016" cy="1588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865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8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547664" y="4797152"/>
            <a:ext cx="1656184" cy="64807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XQuery</a:t>
            </a:r>
            <a:r>
              <a:rPr lang="nl-NL" sz="1400" dirty="0" smtClean="0"/>
              <a:t> Library </a:t>
            </a:r>
            <a:r>
              <a:rPr lang="en-US" sz="1400" dirty="0" err="1" smtClean="0"/>
              <a:t>TimePlanningUnit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Validations</a:t>
            </a:r>
            <a:endParaRPr lang="en-US" sz="1400" dirty="0"/>
          </a:p>
        </p:txBody>
      </p:sp>
      <p:sp>
        <p:nvSpPr>
          <p:cNvPr id="4" name="Rounded Rectangle 3"/>
          <p:cNvSpPr/>
          <p:nvPr/>
        </p:nvSpPr>
        <p:spPr>
          <a:xfrm>
            <a:off x="2555776" y="5539562"/>
            <a:ext cx="1656184" cy="64807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Domain Value Map</a:t>
            </a:r>
          </a:p>
          <a:p>
            <a:pPr algn="ctr"/>
            <a:r>
              <a:rPr lang="en-US" sz="1400" dirty="0" err="1" smtClean="0"/>
              <a:t>icaoToiataAirline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err="1" smtClean="0"/>
              <a:t>Mapping.dvm</a:t>
            </a:r>
            <a:endParaRPr lang="en-US" sz="1400" dirty="0"/>
          </a:p>
        </p:txBody>
      </p:sp>
      <p:sp>
        <p:nvSpPr>
          <p:cNvPr id="5" name="Rounded Rectangle 4"/>
          <p:cNvSpPr/>
          <p:nvPr/>
        </p:nvSpPr>
        <p:spPr>
          <a:xfrm>
            <a:off x="6599794" y="723115"/>
            <a:ext cx="2448272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SlotService</a:t>
            </a:r>
            <a:r>
              <a:rPr lang="nl-NL" sz="1400" dirty="0" smtClean="0"/>
              <a:t> (Ch4)</a:t>
            </a:r>
          </a:p>
          <a:p>
            <a:pPr algn="ctr"/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en-US" sz="1400" dirty="0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960" y="1041566"/>
            <a:ext cx="2216090" cy="61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3023828" y="1407191"/>
            <a:ext cx="1440160" cy="64807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Java Class</a:t>
            </a:r>
          </a:p>
          <a:p>
            <a:pPr algn="ctr"/>
            <a:r>
              <a:rPr lang="en-US" sz="1400" dirty="0" err="1" smtClean="0"/>
              <a:t>FlightSchedule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Processor</a:t>
            </a:r>
            <a:endParaRPr lang="en-US" sz="1400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585595" y="2297430"/>
            <a:ext cx="5972810" cy="226314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4636619" y="5121188"/>
            <a:ext cx="4138533" cy="1272282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4"/>
          <a:srcRect r="79861" b="88978"/>
          <a:stretch/>
        </p:blipFill>
        <p:spPr>
          <a:xfrm>
            <a:off x="4231926" y="4953099"/>
            <a:ext cx="1546245" cy="33617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5778171" y="4365104"/>
            <a:ext cx="927714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771800" y="4365104"/>
            <a:ext cx="792088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563888" y="4365104"/>
            <a:ext cx="288032" cy="1174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7" idx="2"/>
          </p:cNvCxnSpPr>
          <p:nvPr/>
        </p:nvCxnSpPr>
        <p:spPr>
          <a:xfrm flipH="1" flipV="1">
            <a:off x="3743908" y="2055263"/>
            <a:ext cx="108012" cy="1733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020272" y="1659219"/>
            <a:ext cx="538133" cy="22738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33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nl-NL" dirty="0" err="1" smtClean="0"/>
              <a:t>Chapter</a:t>
            </a:r>
            <a:r>
              <a:rPr lang="nl-NL" dirty="0" smtClean="0"/>
              <a:t> 9</a:t>
            </a:r>
            <a:br>
              <a:rPr lang="nl-NL" dirty="0" smtClean="0"/>
            </a:br>
            <a:endParaRPr lang="en-US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t="47562"/>
          <a:stretch/>
        </p:blipFill>
        <p:spPr>
          <a:xfrm>
            <a:off x="2627784" y="924664"/>
            <a:ext cx="5972810" cy="1401527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899592" y="2614223"/>
            <a:ext cx="5972810" cy="237744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5436096" y="1966151"/>
            <a:ext cx="1008112" cy="244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292080" y="1318079"/>
            <a:ext cx="792088" cy="2484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118824" y="2360981"/>
            <a:ext cx="1325384" cy="4334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SOA Component Templates</a:t>
            </a:r>
            <a:endParaRPr lang="en-US" sz="1200" dirty="0"/>
          </a:p>
        </p:txBody>
      </p:sp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1835696" y="5009976"/>
            <a:ext cx="5972810" cy="180340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 rotWithShape="1">
          <a:blip r:embed="rId2"/>
          <a:srcRect b="88627"/>
          <a:stretch/>
        </p:blipFill>
        <p:spPr>
          <a:xfrm>
            <a:off x="2627784" y="620688"/>
            <a:ext cx="5972810" cy="303976"/>
          </a:xfrm>
          <a:prstGeom prst="rect">
            <a:avLst/>
          </a:prstGeom>
        </p:spPr>
      </p:pic>
      <p:sp>
        <p:nvSpPr>
          <p:cNvPr id="17" name="Cube 16"/>
          <p:cNvSpPr/>
          <p:nvPr/>
        </p:nvSpPr>
        <p:spPr>
          <a:xfrm>
            <a:off x="7452320" y="3284984"/>
            <a:ext cx="1512168" cy="9361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Coherence</a:t>
            </a:r>
            <a:r>
              <a:rPr lang="nl-NL" dirty="0" smtClean="0"/>
              <a:t> Cache</a:t>
            </a:r>
            <a:endParaRPr lang="en-US" dirty="0"/>
          </a:p>
        </p:txBody>
      </p:sp>
      <p:pic>
        <p:nvPicPr>
          <p:cNvPr id="2050" name="Picture 2" descr="http://www.stormacq.com/wp-content/uploads/2010/12/logo_OracleCoherenc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675" y="3084959"/>
            <a:ext cx="107632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>
            <a:endCxn id="17" idx="3"/>
          </p:cNvCxnSpPr>
          <p:nvPr/>
        </p:nvCxnSpPr>
        <p:spPr>
          <a:xfrm flipV="1">
            <a:off x="7164288" y="4221088"/>
            <a:ext cx="927103" cy="20882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6732240" y="4221088"/>
            <a:ext cx="895599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7" idx="2"/>
          </p:cNvCxnSpPr>
          <p:nvPr/>
        </p:nvCxnSpPr>
        <p:spPr>
          <a:xfrm flipV="1">
            <a:off x="6732240" y="3870049"/>
            <a:ext cx="720080" cy="2070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740352" y="2204864"/>
            <a:ext cx="68154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956376" y="1556792"/>
            <a:ext cx="111299" cy="17281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307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9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83568" y="2234291"/>
            <a:ext cx="5972810" cy="2358390"/>
          </a:xfrm>
          <a:prstGeom prst="rect">
            <a:avLst/>
          </a:prstGeom>
        </p:spPr>
      </p:pic>
      <p:sp>
        <p:nvSpPr>
          <p:cNvPr id="4" name="Cube 3"/>
          <p:cNvSpPr/>
          <p:nvPr/>
        </p:nvSpPr>
        <p:spPr>
          <a:xfrm>
            <a:off x="6944134" y="2352312"/>
            <a:ext cx="1512168" cy="9361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Coherence</a:t>
            </a:r>
            <a:r>
              <a:rPr lang="nl-NL" dirty="0" smtClean="0"/>
              <a:t> Cache</a:t>
            </a:r>
            <a:endParaRPr lang="en-US" dirty="0"/>
          </a:p>
        </p:txBody>
      </p:sp>
      <p:pic>
        <p:nvPicPr>
          <p:cNvPr id="5" name="Picture 2" descr="http://www.stormacq.com/wp-content/uploads/2010/12/logo_OracleCoheren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489" y="2152287"/>
            <a:ext cx="107632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/>
          <p:cNvSpPr/>
          <p:nvPr/>
        </p:nvSpPr>
        <p:spPr>
          <a:xfrm>
            <a:off x="5766006" y="3032911"/>
            <a:ext cx="1159895" cy="579422"/>
          </a:xfrm>
          <a:custGeom>
            <a:avLst/>
            <a:gdLst>
              <a:gd name="connsiteX0" fmla="*/ 28212 w 1159895"/>
              <a:gd name="connsiteY0" fmla="*/ 579422 h 579422"/>
              <a:gd name="connsiteX1" fmla="*/ 145907 w 1159895"/>
              <a:gd name="connsiteY1" fmla="*/ 244443 h 579422"/>
              <a:gd name="connsiteX2" fmla="*/ 1159895 w 1159895"/>
              <a:gd name="connsiteY2" fmla="*/ 0 h 57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9895" h="579422">
                <a:moveTo>
                  <a:pt x="28212" y="579422"/>
                </a:moveTo>
                <a:cubicBezTo>
                  <a:pt x="-7248" y="460217"/>
                  <a:pt x="-42707" y="341013"/>
                  <a:pt x="145907" y="244443"/>
                </a:cubicBezTo>
                <a:cubicBezTo>
                  <a:pt x="334521" y="147873"/>
                  <a:pt x="747208" y="73936"/>
                  <a:pt x="1159895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08104" y="2896625"/>
            <a:ext cx="1037352" cy="4334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Service </a:t>
            </a:r>
            <a:r>
              <a:rPr lang="nl-NL" sz="1200" dirty="0" err="1" smtClean="0"/>
              <a:t>Result</a:t>
            </a:r>
            <a:r>
              <a:rPr lang="nl-NL" sz="1200" dirty="0" smtClean="0"/>
              <a:t> Cache</a:t>
            </a:r>
            <a:endParaRPr lang="en-US" sz="1200" dirty="0"/>
          </a:p>
        </p:txBody>
      </p:sp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4679228" y="4869160"/>
            <a:ext cx="3956586" cy="170324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64288" y="5720783"/>
            <a:ext cx="1471526" cy="85162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33000"/>
                </a:schemeClr>
              </a:gs>
              <a:gs pos="35000">
                <a:schemeClr val="dk1">
                  <a:tint val="37000"/>
                  <a:satMod val="300000"/>
                  <a:alpha val="44000"/>
                </a:schemeClr>
              </a:gs>
              <a:gs pos="100000">
                <a:schemeClr val="dk1">
                  <a:tint val="15000"/>
                  <a:satMod val="350000"/>
                  <a:alpha val="42000"/>
                </a:schemeClr>
              </a:gs>
            </a:gsLst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04048" y="3861048"/>
            <a:ext cx="792088" cy="201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920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10427</TotalTime>
  <Words>528</Words>
  <Application>Microsoft Office PowerPoint</Application>
  <PresentationFormat>On-screen Show (4:3)</PresentationFormat>
  <Paragraphs>246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Chapter 3</vt:lpstr>
      <vt:lpstr>Chapter 4</vt:lpstr>
      <vt:lpstr>Chapter 5</vt:lpstr>
      <vt:lpstr>Chapter 6 </vt:lpstr>
      <vt:lpstr>Chapter 6 </vt:lpstr>
      <vt:lpstr>Chapter 7</vt:lpstr>
      <vt:lpstr>Chapter 8</vt:lpstr>
      <vt:lpstr>Chapter 9 </vt:lpstr>
      <vt:lpstr>Chapter 9</vt:lpstr>
      <vt:lpstr>Chapter 10</vt:lpstr>
      <vt:lpstr>Chapter 11</vt:lpstr>
      <vt:lpstr>Chapter 12</vt:lpstr>
      <vt:lpstr>Chapter 12</vt:lpstr>
      <vt:lpstr>Chapter 12</vt:lpstr>
      <vt:lpstr>Chapter 13</vt:lpstr>
      <vt:lpstr>Chapter 13</vt:lpstr>
      <vt:lpstr>Chapter 14</vt:lpstr>
      <vt:lpstr>Chapter 15</vt:lpstr>
      <vt:lpstr>Chapter 15</vt:lpstr>
      <vt:lpstr>Chapter 15</vt:lpstr>
      <vt:lpstr>Chapter 16</vt:lpstr>
      <vt:lpstr>PowerPoint Presentation</vt:lpstr>
      <vt:lpstr>Chapter 16</vt:lpstr>
      <vt:lpstr>Chapter 16</vt:lpstr>
      <vt:lpstr>Chapter 17 Proposal from Aircraft Service Provider</vt:lpstr>
      <vt:lpstr>Chapter 17 Simple tasks to judge generated proposal &amp; create handcrafted proposal</vt:lpstr>
      <vt:lpstr>Chapter 17 – Advanced Task Workflow</vt:lpstr>
      <vt:lpstr>Chapter 18 Complex Process Flows with BPEL</vt:lpstr>
      <vt:lpstr>PowerPoint Presentation</vt:lpstr>
      <vt:lpstr>PowerPoint Presentation</vt:lpstr>
      <vt:lpstr>PowerPoint Presentation</vt:lpstr>
      <vt:lpstr>Chapter 19 BPM(N) and ACM</vt:lpstr>
      <vt:lpstr>Security Checks in BPM(N) &amp; WebForms</vt:lpstr>
      <vt:lpstr>ACM Top Security Accreditation Case</vt:lpstr>
      <vt:lpstr>Chapter 20 Operational (Functional) Process Insight</vt:lpstr>
      <vt:lpstr>BPEL Sensors and Sensor Actions</vt:lpstr>
      <vt:lpstr>BPEL process analytics</vt:lpstr>
      <vt:lpstr>BPM Process Analytics</vt:lpstr>
      <vt:lpstr>BAM and OEP</vt:lpstr>
      <vt:lpstr>Chapter 21 – Governance, Reuse, MDS</vt:lpstr>
      <vt:lpstr>Chapter 22 – Building &amp; Deploying</vt:lpstr>
      <vt:lpstr>Chapter 23 – Runtime Admin</vt:lpstr>
      <vt:lpstr>Chapter 23 – Runtime Admin</vt:lpstr>
      <vt:lpstr>Chapter 24 - Security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lastModifiedBy>Lucas Jellema</cp:lastModifiedBy>
  <cp:revision>62</cp:revision>
  <dcterms:created xsi:type="dcterms:W3CDTF">2014-08-03T14:03:06Z</dcterms:created>
  <dcterms:modified xsi:type="dcterms:W3CDTF">2015-01-11T11:27:56Z</dcterms:modified>
</cp:coreProperties>
</file>